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7"/>
  </p:notesMasterIdLst>
  <p:sldIdLst>
    <p:sldId id="268" r:id="rId2"/>
    <p:sldId id="256" r:id="rId3"/>
    <p:sldId id="259" r:id="rId4"/>
    <p:sldId id="261" r:id="rId5"/>
    <p:sldId id="260" r:id="rId6"/>
    <p:sldId id="269" r:id="rId7"/>
    <p:sldId id="270" r:id="rId8"/>
    <p:sldId id="271" r:id="rId9"/>
    <p:sldId id="272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302" r:id="rId34"/>
    <p:sldId id="303" r:id="rId35"/>
    <p:sldId id="298" r:id="rId36"/>
    <p:sldId id="299" r:id="rId37"/>
    <p:sldId id="300" r:id="rId38"/>
    <p:sldId id="304" r:id="rId39"/>
    <p:sldId id="305" r:id="rId40"/>
    <p:sldId id="306" r:id="rId41"/>
    <p:sldId id="307" r:id="rId42"/>
    <p:sldId id="308" r:id="rId43"/>
    <p:sldId id="309" r:id="rId44"/>
    <p:sldId id="311" r:id="rId45"/>
    <p:sldId id="310" r:id="rId46"/>
  </p:sldIdLst>
  <p:sldSz cx="18288000" cy="10287000"/>
  <p:notesSz cx="6858000" cy="9144000"/>
  <p:embeddedFontLst>
    <p:embeddedFont>
      <p:font typeface="Berlin Sans FB" panose="020E0602020502020306" pitchFamily="34" charset="0"/>
      <p:regular r:id="rId48"/>
      <p:bold r:id="rId49"/>
    </p:embeddedFont>
    <p:embeddedFont>
      <p:font typeface="Monkey" panose="020B0604020202020204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FF"/>
    <a:srgbClr val="FF66FF"/>
    <a:srgbClr val="3399FF"/>
    <a:srgbClr val="99CC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AEA5C6-3CF0-4586-8E5D-7DB8F2501B6F}" type="datetimeFigureOut">
              <a:rPr lang="es-ES" smtClean="0"/>
              <a:t>15/11/2025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A3C7F3-0A77-4BD5-91AA-E77F134387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3857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8401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1335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5797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9129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5398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14284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7930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80502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01507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84944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3851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3959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9881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5363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3529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7186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832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3526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94696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9012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7420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318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84676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93251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7270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8998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5047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2065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8151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3080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A3C7F3-0A77-4BD5-91AA-E77F13438790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405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21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5.svg"/><Relationship Id="rId7" Type="http://schemas.openxmlformats.org/officeDocument/2006/relationships/image" Target="../media/image1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88A9A533-354B-6112-6039-33AAE3468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80" y="190500"/>
            <a:ext cx="3222039" cy="94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ecNM | Tecnológico Nacional de México">
            <a:extLst>
              <a:ext uri="{FF2B5EF4-FFF2-40B4-BE49-F238E27FC236}">
                <a16:creationId xmlns:a16="http://schemas.microsoft.com/office/drawing/2014/main" id="{93A3BDAD-BDD9-43C1-B7C5-A6CDD3C7C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38" y="190500"/>
            <a:ext cx="3222039" cy="83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nstituto Tecnológico de Frontera Comalapa-Oficial | Frontera Comalapa">
            <a:extLst>
              <a:ext uri="{FF2B5EF4-FFF2-40B4-BE49-F238E27FC236}">
                <a16:creationId xmlns:a16="http://schemas.microsoft.com/office/drawing/2014/main" id="{C7CCD30C-5447-A756-62CB-076A502F1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8600" y="190500"/>
            <a:ext cx="2470502" cy="94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1D5C216-C88B-2887-A633-9E569D046A19}"/>
              </a:ext>
            </a:extLst>
          </p:cNvPr>
          <p:cNvSpPr txBox="1"/>
          <p:nvPr/>
        </p:nvSpPr>
        <p:spPr>
          <a:xfrm>
            <a:off x="3810000" y="3446881"/>
            <a:ext cx="11030262" cy="5516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CATEDRÁTICO:  Mingo Velázquez Francisco Javier.</a:t>
            </a:r>
          </a:p>
          <a:p>
            <a:pPr algn="ctr"/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MATERIA: Tópicos Selectos de Base de datos.</a:t>
            </a:r>
          </a:p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 DEL ALUMNO: Moguel Recinos Miriam.</a:t>
            </a:r>
          </a:p>
          <a:p>
            <a:pPr algn="ctr"/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NUMERO DE CONTROL: 211260044</a:t>
            </a:r>
          </a:p>
          <a:p>
            <a:pPr algn="ctr"/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CARRERA: Ingeniería en  Sistemas Computacionales.</a:t>
            </a:r>
          </a:p>
          <a:p>
            <a:pPr algn="ctr"/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 DEL TRABAJO: Reporte de Practica.</a:t>
            </a:r>
          </a:p>
          <a:p>
            <a:pPr algn="ctr"/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FRONTERA COMALAPA, CHIAPAS A 14 DE NOVIEMBRE DE 2025</a:t>
            </a:r>
          </a:p>
          <a:p>
            <a:endParaRPr lang="es-E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C1E46E27-1B41-6E10-9056-1534A7DD71A7}"/>
              </a:ext>
            </a:extLst>
          </p:cNvPr>
          <p:cNvSpPr txBox="1"/>
          <p:nvPr/>
        </p:nvSpPr>
        <p:spPr>
          <a:xfrm>
            <a:off x="4957071" y="2134027"/>
            <a:ext cx="8736119" cy="333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/>
                <a:cs typeface="Times New Roman" panose="02020603050405020304" pitchFamily="18" charset="0"/>
                <a:sym typeface="Montserrat Bold"/>
              </a:rPr>
              <a:t>INSTITUTO TECNOLOGICO DE FRONTERA COMALAPA</a:t>
            </a:r>
          </a:p>
        </p:txBody>
      </p:sp>
    </p:spTree>
    <p:extLst>
      <p:ext uri="{BB962C8B-B14F-4D97-AF65-F5344CB8AC3E}">
        <p14:creationId xmlns:p14="http://schemas.microsoft.com/office/powerpoint/2010/main" val="2372226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3002" y="2055903"/>
            <a:ext cx="15421996" cy="2238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algn="just">
              <a:lnSpc>
                <a:spcPct val="150000"/>
              </a:lnSpc>
              <a:spcAft>
                <a:spcPts val="600"/>
              </a:spcAft>
              <a:buClr>
                <a:srgbClr val="000000"/>
              </a:buClr>
              <a:buFont typeface="Arial"/>
              <a:buNone/>
            </a:pPr>
            <a:r>
              <a:rPr lang="es-ES" sz="2400" dirty="0">
                <a:latin typeface="Berlin Sans FB" panose="020E0602020502020306" pitchFamily="34" charset="0"/>
              </a:rPr>
              <a:t>El código corresponde a una clase de pruebas de aceptación para </a:t>
            </a:r>
            <a:r>
              <a:rPr lang="es-ES" sz="2400" dirty="0" err="1">
                <a:latin typeface="Berlin Sans FB" panose="020E0602020502020306" pitchFamily="34" charset="0"/>
              </a:rPr>
              <a:t>CourseController</a:t>
            </a:r>
            <a:r>
              <a:rPr lang="es-ES" sz="2400" dirty="0">
                <a:latin typeface="Berlin Sans FB" panose="020E0602020502020306" pitchFamily="34" charset="0"/>
              </a:rPr>
              <a:t>, desarrollada con Spring </a:t>
            </a:r>
            <a:r>
              <a:rPr lang="es-ES" sz="2400" dirty="0" err="1">
                <a:latin typeface="Berlin Sans FB" panose="020E0602020502020306" pitchFamily="34" charset="0"/>
              </a:rPr>
              <a:t>Boot</a:t>
            </a:r>
            <a:r>
              <a:rPr lang="es-ES" sz="2400" dirty="0">
                <a:latin typeface="Berlin Sans FB" panose="020E0602020502020306" pitchFamily="34" charset="0"/>
              </a:rPr>
              <a:t>, </a:t>
            </a:r>
            <a:r>
              <a:rPr lang="es-ES" sz="2400" dirty="0" err="1">
                <a:latin typeface="Berlin Sans FB" panose="020E0602020502020306" pitchFamily="34" charset="0"/>
              </a:rPr>
              <a:t>JUnit</a:t>
            </a:r>
            <a:r>
              <a:rPr lang="es-ES" sz="2400" dirty="0">
                <a:latin typeface="Berlin Sans FB" panose="020E0602020502020306" pitchFamily="34" charset="0"/>
              </a:rPr>
              <a:t> 5, </a:t>
            </a:r>
            <a:r>
              <a:rPr lang="es-ES" sz="2400" dirty="0" err="1">
                <a:latin typeface="Berlin Sans FB" panose="020E0602020502020306" pitchFamily="34" charset="0"/>
              </a:rPr>
              <a:t>MockMvc</a:t>
            </a:r>
            <a:r>
              <a:rPr lang="es-ES" sz="2400" dirty="0">
                <a:latin typeface="Berlin Sans FB" panose="020E0602020502020306" pitchFamily="34" charset="0"/>
              </a:rPr>
              <a:t> y un </a:t>
            </a:r>
            <a:r>
              <a:rPr lang="es-ES" sz="2400" i="1" dirty="0" err="1">
                <a:latin typeface="Berlin Sans FB" panose="020E0602020502020306" pitchFamily="34" charset="0"/>
              </a:rPr>
              <a:t>mock</a:t>
            </a:r>
            <a:r>
              <a:rPr lang="es-ES" sz="2400" dirty="0">
                <a:latin typeface="Berlin Sans FB" panose="020E0602020502020306" pitchFamily="34" charset="0"/>
              </a:rPr>
              <a:t> de </a:t>
            </a:r>
            <a:r>
              <a:rPr lang="es-ES" sz="2400" dirty="0" err="1">
                <a:latin typeface="Berlin Sans FB" panose="020E0602020502020306" pitchFamily="34" charset="0"/>
              </a:rPr>
              <a:t>Feign</a:t>
            </a:r>
            <a:r>
              <a:rPr lang="es-ES" sz="2400" dirty="0">
                <a:latin typeface="Berlin Sans FB" panose="020E0602020502020306" pitchFamily="34" charset="0"/>
              </a:rPr>
              <a:t> Client para simular estudiantes. Su objetivo es verificar que los </a:t>
            </a:r>
            <a:r>
              <a:rPr lang="es-ES" sz="2400" dirty="0" err="1">
                <a:latin typeface="Berlin Sans FB" panose="020E0602020502020306" pitchFamily="34" charset="0"/>
              </a:rPr>
              <a:t>endpoints</a:t>
            </a:r>
            <a:r>
              <a:rPr lang="es-ES" sz="2400" dirty="0">
                <a:latin typeface="Berlin Sans FB" panose="020E0602020502020306" pitchFamily="34" charset="0"/>
              </a:rPr>
              <a:t> cumplan los requerimientos funcionales. Las pruebas incluyen operaciones de creación, consulta, búsqueda por ID, actualización y eliminación de cursos, así como la obtención de los estudiantes asociados a cada curso.</a:t>
            </a: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494404" y="883639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MX" sz="6000" dirty="0">
                <a:latin typeface="Berlin Sans FB" panose="020E0602020502020306" pitchFamily="34" charset="0"/>
              </a:rPr>
              <a:t>Pruebas de aceptación </a:t>
            </a:r>
            <a:r>
              <a:rPr lang="es-MX" sz="6000" dirty="0" err="1">
                <a:latin typeface="Berlin Sans FB" panose="020E0602020502020306" pitchFamily="34" charset="0"/>
              </a:rPr>
              <a:t>course</a:t>
            </a:r>
            <a:r>
              <a:rPr lang="es-MX" sz="6000" dirty="0">
                <a:latin typeface="Berlin Sans FB" panose="020E0602020502020306" pitchFamily="34" charset="0"/>
              </a:rPr>
              <a:t>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BF086F5-5D55-57E2-5CCC-FA59D9F49E4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10535"/>
          <a:stretch/>
        </p:blipFill>
        <p:spPr>
          <a:xfrm>
            <a:off x="4211895" y="4358983"/>
            <a:ext cx="10048992" cy="505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44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7861" y="2731795"/>
            <a:ext cx="15697059" cy="1684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El código corresponde a una clase de pruebas de seguridad para </a:t>
            </a:r>
            <a:r>
              <a:rPr lang="es-ES" sz="2400" dirty="0" err="1">
                <a:latin typeface="Berlin Sans FB" panose="020E0602020502020306" pitchFamily="34" charset="0"/>
              </a:rPr>
              <a:t>StudentController</a:t>
            </a:r>
            <a:r>
              <a:rPr lang="es-ES" sz="2400" dirty="0">
                <a:latin typeface="Berlin Sans FB" panose="020E0602020502020306" pitchFamily="34" charset="0"/>
              </a:rPr>
              <a:t>, desarrollada con Spring </a:t>
            </a:r>
            <a:r>
              <a:rPr lang="es-ES" sz="2400" dirty="0" err="1">
                <a:latin typeface="Berlin Sans FB" panose="020E0602020502020306" pitchFamily="34" charset="0"/>
              </a:rPr>
              <a:t>Boot</a:t>
            </a:r>
            <a:r>
              <a:rPr lang="es-ES" sz="2400" dirty="0">
                <a:latin typeface="Berlin Sans FB" panose="020E0602020502020306" pitchFamily="34" charset="0"/>
              </a:rPr>
              <a:t>, </a:t>
            </a:r>
            <a:r>
              <a:rPr lang="es-ES" sz="2400" dirty="0" err="1">
                <a:latin typeface="Berlin Sans FB" panose="020E0602020502020306" pitchFamily="34" charset="0"/>
              </a:rPr>
              <a:t>JUnit</a:t>
            </a:r>
            <a:r>
              <a:rPr lang="es-ES" sz="2400" dirty="0">
                <a:latin typeface="Berlin Sans FB" panose="020E0602020502020306" pitchFamily="34" charset="0"/>
              </a:rPr>
              <a:t> 5 y </a:t>
            </a:r>
            <a:r>
              <a:rPr lang="es-ES" sz="2400" dirty="0" err="1">
                <a:latin typeface="Berlin Sans FB" panose="020E0602020502020306" pitchFamily="34" charset="0"/>
              </a:rPr>
              <a:t>Mockito</a:t>
            </a:r>
            <a:r>
              <a:rPr lang="es-ES" sz="2400" dirty="0">
                <a:latin typeface="Berlin Sans FB" panose="020E0602020502020306" pitchFamily="34" charset="0"/>
              </a:rPr>
              <a:t>. Su objetivo es garantizar que los </a:t>
            </a:r>
            <a:r>
              <a:rPr lang="es-ES" sz="2400" dirty="0" err="1">
                <a:latin typeface="Berlin Sans FB" panose="020E0602020502020306" pitchFamily="34" charset="0"/>
              </a:rPr>
              <a:t>endpoints</a:t>
            </a:r>
            <a:r>
              <a:rPr lang="es-ES" sz="2400" dirty="0">
                <a:latin typeface="Berlin Sans FB" panose="020E0602020502020306" pitchFamily="34" charset="0"/>
              </a:rPr>
              <a:t> solo sean accesibles por usuarios autenticados, respetando los roles asignados, y que operaciones críticas, como la eliminación de estudiantes, estén restringidas únicamente a administradores.</a:t>
            </a: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494404" y="883639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MX" sz="6000" dirty="0">
                <a:latin typeface="Berlin Sans FB" panose="020E0602020502020306" pitchFamily="34" charset="0"/>
              </a:rPr>
              <a:t>Pruebas seguridad </a:t>
            </a:r>
            <a:r>
              <a:rPr lang="es-MX" sz="6000" dirty="0" err="1">
                <a:latin typeface="Berlin Sans FB" panose="020E0602020502020306" pitchFamily="34" charset="0"/>
              </a:rPr>
              <a:t>student</a:t>
            </a:r>
            <a:endParaRPr lang="es-MX" sz="6000" dirty="0">
              <a:latin typeface="Berlin Sans FB" panose="020E0602020502020306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31A4B4-2959-D6E9-B2E4-8782CE62AA6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645" b="8943"/>
          <a:stretch/>
        </p:blipFill>
        <p:spPr>
          <a:xfrm>
            <a:off x="4573701" y="5018488"/>
            <a:ext cx="9989312" cy="474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9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5648" y="2213035"/>
            <a:ext cx="15205417" cy="169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El código corresponde a una clase de pruebas de seguridad para </a:t>
            </a:r>
            <a:r>
              <a:rPr lang="es-ES" sz="2400" dirty="0" err="1">
                <a:latin typeface="Berlin Sans FB" panose="020E0602020502020306" pitchFamily="34" charset="0"/>
              </a:rPr>
              <a:t>CourseController</a:t>
            </a:r>
            <a:r>
              <a:rPr lang="es-ES" sz="2400" dirty="0">
                <a:latin typeface="Berlin Sans FB" panose="020E0602020502020306" pitchFamily="34" charset="0"/>
              </a:rPr>
              <a:t>, desarrollada con Spring </a:t>
            </a:r>
            <a:r>
              <a:rPr lang="es-ES" sz="2400" dirty="0" err="1">
                <a:latin typeface="Berlin Sans FB" panose="020E0602020502020306" pitchFamily="34" charset="0"/>
              </a:rPr>
              <a:t>Boot</a:t>
            </a:r>
            <a:r>
              <a:rPr lang="es-ES" sz="2400" dirty="0">
                <a:latin typeface="Berlin Sans FB" panose="020E0602020502020306" pitchFamily="34" charset="0"/>
              </a:rPr>
              <a:t>, </a:t>
            </a:r>
            <a:r>
              <a:rPr lang="es-ES" sz="2400" dirty="0" err="1">
                <a:latin typeface="Berlin Sans FB" panose="020E0602020502020306" pitchFamily="34" charset="0"/>
              </a:rPr>
              <a:t>JUnit</a:t>
            </a:r>
            <a:r>
              <a:rPr lang="es-ES" sz="2400" dirty="0">
                <a:latin typeface="Berlin Sans FB" panose="020E0602020502020306" pitchFamily="34" charset="0"/>
              </a:rPr>
              <a:t> 5, </a:t>
            </a:r>
            <a:r>
              <a:rPr lang="es-ES" sz="2400" dirty="0" err="1">
                <a:latin typeface="Berlin Sans FB" panose="020E0602020502020306" pitchFamily="34" charset="0"/>
              </a:rPr>
              <a:t>MockMvc</a:t>
            </a:r>
            <a:r>
              <a:rPr lang="es-ES" sz="2400" dirty="0">
                <a:latin typeface="Berlin Sans FB" panose="020E0602020502020306" pitchFamily="34" charset="0"/>
              </a:rPr>
              <a:t> y </a:t>
            </a:r>
            <a:r>
              <a:rPr lang="es-ES" sz="2400" dirty="0" err="1">
                <a:latin typeface="Berlin Sans FB" panose="020E0602020502020306" pitchFamily="34" charset="0"/>
              </a:rPr>
              <a:t>Mockito</a:t>
            </a:r>
            <a:r>
              <a:rPr lang="es-ES" sz="2400" dirty="0">
                <a:latin typeface="Berlin Sans FB" panose="020E0602020502020306" pitchFamily="34" charset="0"/>
              </a:rPr>
              <a:t>. Su propósito es garantizar que los </a:t>
            </a:r>
            <a:r>
              <a:rPr lang="es-ES" sz="2400" dirty="0" err="1">
                <a:latin typeface="Berlin Sans FB" panose="020E0602020502020306" pitchFamily="34" charset="0"/>
              </a:rPr>
              <a:t>endpoints</a:t>
            </a:r>
            <a:r>
              <a:rPr lang="es-ES" sz="2400" dirty="0">
                <a:latin typeface="Berlin Sans FB" panose="020E0602020502020306" pitchFamily="34" charset="0"/>
              </a:rPr>
              <a:t> controlen correctamente el acceso según la autenticación y los roles, asegurando que las operaciones críticas solo puedan ser ejecutadas por usuarios autorizados</a:t>
            </a:r>
            <a:r>
              <a:rPr lang="es-ES" sz="2400" dirty="0"/>
              <a:t>.</a:t>
            </a: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494404" y="883639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MX" sz="6000" dirty="0">
                <a:latin typeface="Berlin Sans FB" panose="020E0602020502020306" pitchFamily="34" charset="0"/>
              </a:rPr>
              <a:t>Pruebas seguridad </a:t>
            </a:r>
            <a:r>
              <a:rPr lang="es-MX" sz="6000" dirty="0" err="1">
                <a:latin typeface="Berlin Sans FB" panose="020E0602020502020306" pitchFamily="34" charset="0"/>
              </a:rPr>
              <a:t>course</a:t>
            </a:r>
            <a:endParaRPr lang="es-MX" sz="6000" dirty="0">
              <a:latin typeface="Berlin Sans FB" panose="020E0602020502020306" pitchFamily="34" charset="0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07D9BFA-06FF-003A-8D1E-2E44B0F75AA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305"/>
          <a:stretch/>
        </p:blipFill>
        <p:spPr>
          <a:xfrm>
            <a:off x="4248546" y="4009564"/>
            <a:ext cx="10639619" cy="566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09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494404" y="883639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MX" sz="6000" dirty="0">
                <a:latin typeface="Berlin Sans FB" panose="020E0602020502020306" pitchFamily="34" charset="0"/>
              </a:rPr>
              <a:t>Pruebas sistema </a:t>
            </a:r>
            <a:r>
              <a:rPr lang="es-MX" sz="6000" dirty="0" err="1">
                <a:latin typeface="Berlin Sans FB" panose="020E0602020502020306" pitchFamily="34" charset="0"/>
              </a:rPr>
              <a:t>student</a:t>
            </a: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1330188" y="2483961"/>
            <a:ext cx="15627624" cy="1684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El código corresponde a una clase de pruebas de sistema para </a:t>
            </a:r>
            <a:r>
              <a:rPr lang="es-ES" sz="2400" dirty="0" err="1">
                <a:latin typeface="Berlin Sans FB" panose="020E0602020502020306" pitchFamily="34" charset="0"/>
              </a:rPr>
              <a:t>StudentController</a:t>
            </a:r>
            <a:r>
              <a:rPr lang="es-ES" sz="2400" dirty="0">
                <a:latin typeface="Berlin Sans FB" panose="020E0602020502020306" pitchFamily="34" charset="0"/>
              </a:rPr>
              <a:t>, desarrollada con Spring </a:t>
            </a:r>
            <a:r>
              <a:rPr lang="es-ES" sz="2400" dirty="0" err="1">
                <a:latin typeface="Berlin Sans FB" panose="020E0602020502020306" pitchFamily="34" charset="0"/>
              </a:rPr>
              <a:t>Boot</a:t>
            </a:r>
            <a:r>
              <a:rPr lang="es-ES" sz="2400" dirty="0">
                <a:latin typeface="Berlin Sans FB" panose="020E0602020502020306" pitchFamily="34" charset="0"/>
              </a:rPr>
              <a:t>, </a:t>
            </a:r>
            <a:r>
              <a:rPr lang="es-ES" sz="2400" dirty="0" err="1">
                <a:latin typeface="Berlin Sans FB" panose="020E0602020502020306" pitchFamily="34" charset="0"/>
              </a:rPr>
              <a:t>JUnit</a:t>
            </a:r>
            <a:r>
              <a:rPr lang="es-ES" sz="2400" dirty="0">
                <a:latin typeface="Berlin Sans FB" panose="020E0602020502020306" pitchFamily="34" charset="0"/>
              </a:rPr>
              <a:t> 5 y </a:t>
            </a:r>
            <a:r>
              <a:rPr lang="es-ES" sz="2400" dirty="0" err="1">
                <a:latin typeface="Berlin Sans FB" panose="020E0602020502020306" pitchFamily="34" charset="0"/>
              </a:rPr>
              <a:t>MockMvc</a:t>
            </a:r>
            <a:r>
              <a:rPr lang="es-ES" sz="2400" dirty="0">
                <a:latin typeface="Berlin Sans FB" panose="020E0602020502020306" pitchFamily="34" charset="0"/>
              </a:rPr>
              <a:t>. Su objetivo es verificar que los </a:t>
            </a:r>
            <a:r>
              <a:rPr lang="es-ES" sz="2400" dirty="0" err="1">
                <a:latin typeface="Berlin Sans FB" panose="020E0602020502020306" pitchFamily="34" charset="0"/>
              </a:rPr>
              <a:t>endpoints</a:t>
            </a:r>
            <a:r>
              <a:rPr lang="es-ES" sz="2400" dirty="0">
                <a:latin typeface="Berlin Sans FB" panose="020E0602020502020306" pitchFamily="34" charset="0"/>
              </a:rPr>
              <a:t> de creación, consulta, actualización y eliminación de estudiantes funcionen correctamente y se integren adecuadamente con la base de datos.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BB20A5-CB84-2E99-2DA2-8E7CCB62A25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568"/>
          <a:stretch/>
        </p:blipFill>
        <p:spPr>
          <a:xfrm>
            <a:off x="4621991" y="4299886"/>
            <a:ext cx="9892732" cy="525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84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494404" y="1362792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MX" sz="6000" dirty="0">
                <a:latin typeface="Berlin Sans FB" panose="020E0602020502020306" pitchFamily="34" charset="0"/>
              </a:rPr>
              <a:t>Pruebas sistema </a:t>
            </a:r>
            <a:r>
              <a:rPr lang="es-MX" sz="6000" dirty="0" err="1">
                <a:latin typeface="Berlin Sans FB" panose="020E0602020502020306" pitchFamily="34" charset="0"/>
              </a:rPr>
              <a:t>course</a:t>
            </a:r>
            <a:endParaRPr lang="es-MX" sz="6000" dirty="0"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1047230" y="2135151"/>
            <a:ext cx="16484763" cy="2238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El código corresponde a una clase de pruebas de sistema para </a:t>
            </a:r>
            <a:r>
              <a:rPr lang="es-ES" sz="2400" dirty="0" err="1">
                <a:latin typeface="Berlin Sans FB" panose="020E0602020502020306" pitchFamily="34" charset="0"/>
              </a:rPr>
              <a:t>CourseController</a:t>
            </a:r>
            <a:r>
              <a:rPr lang="es-ES" sz="2400" dirty="0">
                <a:latin typeface="Berlin Sans FB" panose="020E0602020502020306" pitchFamily="34" charset="0"/>
              </a:rPr>
              <a:t>, desarrollada con Spring </a:t>
            </a:r>
            <a:r>
              <a:rPr lang="es-ES" sz="2400" dirty="0" err="1">
                <a:latin typeface="Berlin Sans FB" panose="020E0602020502020306" pitchFamily="34" charset="0"/>
              </a:rPr>
              <a:t>Boot</a:t>
            </a:r>
            <a:r>
              <a:rPr lang="es-ES" sz="2400" dirty="0">
                <a:latin typeface="Berlin Sans FB" panose="020E0602020502020306" pitchFamily="34" charset="0"/>
              </a:rPr>
              <a:t>, </a:t>
            </a:r>
            <a:r>
              <a:rPr lang="es-ES" sz="2400" dirty="0" err="1">
                <a:latin typeface="Berlin Sans FB" panose="020E0602020502020306" pitchFamily="34" charset="0"/>
              </a:rPr>
              <a:t>JUnit</a:t>
            </a:r>
            <a:r>
              <a:rPr lang="es-ES" sz="2400" dirty="0">
                <a:latin typeface="Berlin Sans FB" panose="020E0602020502020306" pitchFamily="34" charset="0"/>
              </a:rPr>
              <a:t> 5 y </a:t>
            </a:r>
            <a:r>
              <a:rPr lang="es-ES" sz="2400" dirty="0" err="1">
                <a:latin typeface="Berlin Sans FB" panose="020E0602020502020306" pitchFamily="34" charset="0"/>
              </a:rPr>
              <a:t>MockMvc</a:t>
            </a:r>
            <a:r>
              <a:rPr lang="es-ES" sz="2400" dirty="0">
                <a:latin typeface="Berlin Sans FB" panose="020E0602020502020306" pitchFamily="34" charset="0"/>
              </a:rPr>
              <a:t>. Su finalidad es validar la integración completa del microservicio y su interacción con la base de datos. Las pruebas abarcan la creación de cursos, la consulta de todos los cursos y operaciones sobre cursos inexistentes, asegurando que los </a:t>
            </a:r>
            <a:r>
              <a:rPr lang="es-ES" sz="2400" dirty="0" err="1">
                <a:latin typeface="Berlin Sans FB" panose="020E0602020502020306" pitchFamily="34" charset="0"/>
              </a:rPr>
              <a:t>endpoints</a:t>
            </a:r>
            <a:r>
              <a:rPr lang="es-ES" sz="2400" dirty="0">
                <a:latin typeface="Berlin Sans FB" panose="020E0602020502020306" pitchFamily="34" charset="0"/>
              </a:rPr>
              <a:t> funcionen correctamente tanto en casos exitosos como ante errores por recursos no existentes.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099AB96-AAF7-AF74-3EC2-B356F59C709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7316"/>
          <a:stretch/>
        </p:blipFill>
        <p:spPr>
          <a:xfrm>
            <a:off x="4953000" y="4706434"/>
            <a:ext cx="9929153" cy="517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16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494404" y="883639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MX" sz="6000" dirty="0">
                <a:latin typeface="Berlin Sans FB" panose="020E0602020502020306" pitchFamily="34" charset="0"/>
              </a:rPr>
              <a:t>Pruebas usabilidad </a:t>
            </a:r>
            <a:r>
              <a:rPr lang="es-MX" sz="6000" dirty="0" err="1">
                <a:latin typeface="Berlin Sans FB" panose="020E0602020502020306" pitchFamily="34" charset="0"/>
              </a:rPr>
              <a:t>student</a:t>
            </a:r>
            <a:r>
              <a:rPr lang="es-MX" sz="6000" dirty="0">
                <a:latin typeface="Berlin Sans FB" panose="020E0602020502020306" pitchFamily="34" charset="0"/>
              </a:rPr>
              <a:t> 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1085330" y="2321516"/>
            <a:ext cx="16408563" cy="1684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El código corresponde a una clase de pruebas de usabilidad para </a:t>
            </a:r>
            <a:r>
              <a:rPr lang="es-ES" sz="2400" dirty="0" err="1">
                <a:latin typeface="Berlin Sans FB" panose="020E0602020502020306" pitchFamily="34" charset="0"/>
              </a:rPr>
              <a:t>StudentController</a:t>
            </a:r>
            <a:r>
              <a:rPr lang="es-ES" sz="2400" dirty="0">
                <a:latin typeface="Berlin Sans FB" panose="020E0602020502020306" pitchFamily="34" charset="0"/>
              </a:rPr>
              <a:t>, desarrollada con Spring </a:t>
            </a:r>
            <a:r>
              <a:rPr lang="es-ES" sz="2400" dirty="0" err="1">
                <a:latin typeface="Berlin Sans FB" panose="020E0602020502020306" pitchFamily="34" charset="0"/>
              </a:rPr>
              <a:t>Boot</a:t>
            </a:r>
            <a:r>
              <a:rPr lang="es-ES" sz="2400" dirty="0">
                <a:latin typeface="Berlin Sans FB" panose="020E0602020502020306" pitchFamily="34" charset="0"/>
              </a:rPr>
              <a:t>, </a:t>
            </a:r>
            <a:r>
              <a:rPr lang="es-ES" sz="2400" dirty="0" err="1">
                <a:latin typeface="Berlin Sans FB" panose="020E0602020502020306" pitchFamily="34" charset="0"/>
              </a:rPr>
              <a:t>JUnit</a:t>
            </a:r>
            <a:r>
              <a:rPr lang="es-ES" sz="2400" dirty="0">
                <a:latin typeface="Berlin Sans FB" panose="020E0602020502020306" pitchFamily="34" charset="0"/>
              </a:rPr>
              <a:t> 5 y </a:t>
            </a:r>
            <a:r>
              <a:rPr lang="es-ES" sz="2400" dirty="0" err="1">
                <a:latin typeface="Berlin Sans FB" panose="020E0602020502020306" pitchFamily="34" charset="0"/>
              </a:rPr>
              <a:t>MockMvc</a:t>
            </a:r>
            <a:r>
              <a:rPr lang="es-ES" sz="2400" dirty="0">
                <a:latin typeface="Berlin Sans FB" panose="020E0602020502020306" pitchFamily="34" charset="0"/>
              </a:rPr>
              <a:t>. Su objetivo es garantizar que las respuestas del sistema sean claras y comprensibles, mostrando mensajes adecuados al intentar actualizar estudiantes inexistentes y al consultar la lista de estudiantes.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2743DAF-5241-E591-32A7-D2132AC02DF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7666"/>
          <a:stretch/>
        </p:blipFill>
        <p:spPr>
          <a:xfrm>
            <a:off x="4737303" y="4390793"/>
            <a:ext cx="9877195" cy="513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96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494404" y="883639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MX" sz="6000" dirty="0">
                <a:latin typeface="Berlin Sans FB" panose="020E0602020502020306" pitchFamily="34" charset="0"/>
              </a:rPr>
              <a:t>Pruebas rendimiento </a:t>
            </a:r>
            <a:r>
              <a:rPr lang="es-MX" sz="6000" dirty="0" err="1">
                <a:latin typeface="Berlin Sans FB" panose="020E0602020502020306" pitchFamily="34" charset="0"/>
              </a:rPr>
              <a:t>student</a:t>
            </a: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0E9EBA8-E65C-D70E-F2F2-FFF2B3674113}"/>
              </a:ext>
            </a:extLst>
          </p:cNvPr>
          <p:cNvSpPr txBox="1"/>
          <p:nvPr/>
        </p:nvSpPr>
        <p:spPr>
          <a:xfrm>
            <a:off x="1436866" y="2140916"/>
            <a:ext cx="15414267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El código corresponde a una clase de pruebas de rendimiento para </a:t>
            </a:r>
            <a:r>
              <a:rPr lang="es-ES" sz="2400" dirty="0" err="1">
                <a:latin typeface="Berlin Sans FB" panose="020E0602020502020306" pitchFamily="34" charset="0"/>
              </a:rPr>
              <a:t>StudentController</a:t>
            </a:r>
            <a:r>
              <a:rPr lang="es-ES" sz="2400" dirty="0">
                <a:latin typeface="Berlin Sans FB" panose="020E0602020502020306" pitchFamily="34" charset="0"/>
              </a:rPr>
              <a:t>, diseñada para medir los tiempos de respuesta de los </a:t>
            </a:r>
            <a:r>
              <a:rPr lang="es-ES" sz="2400" dirty="0" err="1">
                <a:latin typeface="Berlin Sans FB" panose="020E0602020502020306" pitchFamily="34" charset="0"/>
              </a:rPr>
              <a:t>endpoints</a:t>
            </a:r>
            <a:r>
              <a:rPr lang="es-ES" sz="2400" dirty="0">
                <a:latin typeface="Berlin Sans FB" panose="020E0602020502020306" pitchFamily="34" charset="0"/>
              </a:rPr>
              <a:t> de creación y consulta de estudiantes, asegurando que estas operaciones críticas se ejecuten de manera rápida y eficiente.</a:t>
            </a:r>
          </a:p>
          <a:p>
            <a:endParaRPr lang="es-ES" sz="2400" dirty="0">
              <a:latin typeface="Berlin Sans FB" panose="020E0602020502020306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B3B659C-412E-63B4-3BB3-CA40CD6DF2D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1678"/>
          <a:stretch/>
        </p:blipFill>
        <p:spPr>
          <a:xfrm>
            <a:off x="4443327" y="4154830"/>
            <a:ext cx="10333299" cy="513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03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494404" y="883639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MX" sz="6000" dirty="0">
                <a:latin typeface="Berlin Sans FB" panose="020E0602020502020306" pitchFamily="34" charset="0"/>
              </a:rPr>
              <a:t>Pruebas usabilidad </a:t>
            </a:r>
            <a:r>
              <a:rPr lang="es-MX" sz="6000" dirty="0" err="1">
                <a:latin typeface="Berlin Sans FB" panose="020E0602020502020306" pitchFamily="34" charset="0"/>
              </a:rPr>
              <a:t>course</a:t>
            </a: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30526AD-1B6C-F8B5-5329-E1D443442D68}"/>
              </a:ext>
            </a:extLst>
          </p:cNvPr>
          <p:cNvSpPr txBox="1"/>
          <p:nvPr/>
        </p:nvSpPr>
        <p:spPr>
          <a:xfrm>
            <a:off x="1441140" y="1933719"/>
            <a:ext cx="15429427" cy="2792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El código corresponde a una clase de pruebas de usabilidad para </a:t>
            </a:r>
            <a:r>
              <a:rPr lang="es-ES" sz="2400" dirty="0" err="1">
                <a:latin typeface="Berlin Sans FB" panose="020E0602020502020306" pitchFamily="34" charset="0"/>
              </a:rPr>
              <a:t>CourseController</a:t>
            </a:r>
            <a:r>
              <a:rPr lang="es-ES" sz="2400" dirty="0">
                <a:latin typeface="Berlin Sans FB" panose="020E0602020502020306" pitchFamily="34" charset="0"/>
              </a:rPr>
              <a:t> en un microservicio de cursos, desarrollada con Spring </a:t>
            </a:r>
            <a:r>
              <a:rPr lang="es-ES" sz="2400" dirty="0" err="1">
                <a:latin typeface="Berlin Sans FB" panose="020E0602020502020306" pitchFamily="34" charset="0"/>
              </a:rPr>
              <a:t>Boot</a:t>
            </a:r>
            <a:r>
              <a:rPr lang="es-ES" sz="2400" dirty="0">
                <a:latin typeface="Berlin Sans FB" panose="020E0602020502020306" pitchFamily="34" charset="0"/>
              </a:rPr>
              <a:t>, </a:t>
            </a:r>
            <a:r>
              <a:rPr lang="es-ES" sz="2400" dirty="0" err="1">
                <a:latin typeface="Berlin Sans FB" panose="020E0602020502020306" pitchFamily="34" charset="0"/>
              </a:rPr>
              <a:t>JUnit</a:t>
            </a:r>
            <a:r>
              <a:rPr lang="es-ES" sz="2400" dirty="0">
                <a:latin typeface="Berlin Sans FB" panose="020E0602020502020306" pitchFamily="34" charset="0"/>
              </a:rPr>
              <a:t> 5, </a:t>
            </a:r>
            <a:r>
              <a:rPr lang="es-ES" sz="2400" dirty="0" err="1">
                <a:latin typeface="Berlin Sans FB" panose="020E0602020502020306" pitchFamily="34" charset="0"/>
              </a:rPr>
              <a:t>MockMvc</a:t>
            </a:r>
            <a:r>
              <a:rPr lang="es-ES" sz="2400" dirty="0">
                <a:latin typeface="Berlin Sans FB" panose="020E0602020502020306" pitchFamily="34" charset="0"/>
              </a:rPr>
              <a:t> y </a:t>
            </a:r>
            <a:r>
              <a:rPr lang="es-ES" sz="2400" dirty="0" err="1">
                <a:latin typeface="Berlin Sans FB" panose="020E0602020502020306" pitchFamily="34" charset="0"/>
              </a:rPr>
              <a:t>Mockito</a:t>
            </a:r>
            <a:r>
              <a:rPr lang="es-ES" sz="2400" dirty="0">
                <a:latin typeface="Berlin Sans FB" panose="020E0602020502020306" pitchFamily="34" charset="0"/>
              </a:rPr>
              <a:t>. Su objetivo es asegurar que las respuestas de los </a:t>
            </a:r>
            <a:r>
              <a:rPr lang="es-ES" sz="2400" dirty="0" err="1">
                <a:latin typeface="Berlin Sans FB" panose="020E0602020502020306" pitchFamily="34" charset="0"/>
              </a:rPr>
              <a:t>endpoints</a:t>
            </a:r>
            <a:r>
              <a:rPr lang="es-ES" sz="2400" dirty="0">
                <a:latin typeface="Berlin Sans FB" panose="020E0602020502020306" pitchFamily="34" charset="0"/>
              </a:rPr>
              <a:t> sean claras y comprensibles. Entre las pruebas principales se incluyen: obtener todos los cursos, crear un curso y buscar un curso inexistente. De esta manera, se garantiza que los </a:t>
            </a:r>
            <a:r>
              <a:rPr lang="es-ES" sz="2400" dirty="0" err="1">
                <a:latin typeface="Berlin Sans FB" panose="020E0602020502020306" pitchFamily="34" charset="0"/>
              </a:rPr>
              <a:t>endpoints</a:t>
            </a:r>
            <a:r>
              <a:rPr lang="es-ES" sz="2400" dirty="0">
                <a:latin typeface="Berlin Sans FB" panose="020E0602020502020306" pitchFamily="34" charset="0"/>
              </a:rPr>
              <a:t> ofrezcan respuestas consistentes y legibles, tanto en operaciones exitosas como en escenarios de error.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1CBEF9E-A2FA-ACD1-E4E6-DB2A65DBAB7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9145"/>
          <a:stretch/>
        </p:blipFill>
        <p:spPr>
          <a:xfrm>
            <a:off x="4173760" y="4959237"/>
            <a:ext cx="9008529" cy="460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40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494404" y="883639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MX" sz="6000" dirty="0">
                <a:latin typeface="Berlin Sans FB" panose="020E0602020502020306" pitchFamily="34" charset="0"/>
              </a:rPr>
              <a:t>Pruebas rendimiento </a:t>
            </a:r>
            <a:r>
              <a:rPr lang="es-MX" sz="6000" dirty="0" err="1">
                <a:latin typeface="Berlin Sans FB" panose="020E0602020502020306" pitchFamily="34" charset="0"/>
              </a:rPr>
              <a:t>course</a:t>
            </a: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3A8ADE9-DEC4-D970-DF4A-9162DD24AED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519641" y="1812711"/>
            <a:ext cx="14736197" cy="279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El código corresponde a una clase de pruebas de rendimiento para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CourseController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en un microservicio de cursos, desarrollada con Spring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Boot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,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JUnit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5 y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Mockito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. Su objetivo es medir los tiempos de respuesta de las operaciones críticas del servicio. La prueba principal consiste en obtener todos los cursos, simulando la respuesta de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ICourseService.findAll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y verificando que la ejecución sea inferior a 200 ms. Esta clase permite evaluar la eficiencia del servicio, asegurando que las operaciones respondan de manera rápida bajo condiciones controladas.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BBBBD395-5EF3-A7AB-5900-ECCFEAA1F3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7132"/>
          <a:stretch/>
        </p:blipFill>
        <p:spPr>
          <a:xfrm>
            <a:off x="4687221" y="4829575"/>
            <a:ext cx="8645611" cy="451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43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8259" y="3298463"/>
            <a:ext cx="15717741" cy="2392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77"/>
              </a:lnSpc>
            </a:pPr>
            <a:r>
              <a:rPr lang="es-MX" sz="10700" b="1" dirty="0">
                <a:latin typeface="Berlin Sans FB" panose="020E0602020502020306" pitchFamily="34" charset="0"/>
              </a:rPr>
              <a:t>Pruebas de </a:t>
            </a:r>
            <a:r>
              <a:rPr lang="es-MX" sz="10700" b="1" dirty="0" err="1">
                <a:latin typeface="Berlin Sans FB" panose="020E0602020502020306" pitchFamily="34" charset="0"/>
              </a:rPr>
              <a:t>frontend</a:t>
            </a:r>
            <a:endParaRPr lang="en-US" sz="10700" b="1" dirty="0">
              <a:solidFill>
                <a:srgbClr val="000000"/>
              </a:solidFill>
              <a:latin typeface="Berlin Sans FB" panose="020E0602020502020306" pitchFamily="34" charset="0"/>
              <a:ea typeface="Monkey"/>
              <a:cs typeface="Monkey"/>
              <a:sym typeface="Monkey"/>
            </a:endParaRPr>
          </a:p>
        </p:txBody>
      </p:sp>
      <p:sp>
        <p:nvSpPr>
          <p:cNvPr id="3" name="Freeform 3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91866">
            <a:off x="-826634" y="8057673"/>
            <a:ext cx="6931186" cy="4114800"/>
          </a:xfrm>
          <a:custGeom>
            <a:avLst/>
            <a:gdLst/>
            <a:ahLst/>
            <a:cxnLst/>
            <a:rect l="l" t="t" r="r" b="b"/>
            <a:pathLst>
              <a:path w="6931186" h="4114800">
                <a:moveTo>
                  <a:pt x="0" y="0"/>
                </a:moveTo>
                <a:lnTo>
                  <a:pt x="6931186" y="0"/>
                </a:lnTo>
                <a:lnTo>
                  <a:pt x="69311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62070" y="4356935"/>
            <a:ext cx="2122470" cy="1292795"/>
          </a:xfrm>
          <a:custGeom>
            <a:avLst/>
            <a:gdLst/>
            <a:ahLst/>
            <a:cxnLst/>
            <a:rect l="l" t="t" r="r" b="b"/>
            <a:pathLst>
              <a:path w="2808270" h="1592273">
                <a:moveTo>
                  <a:pt x="0" y="0"/>
                </a:moveTo>
                <a:lnTo>
                  <a:pt x="2808270" y="0"/>
                </a:lnTo>
                <a:lnTo>
                  <a:pt x="2808270" y="1592273"/>
                </a:lnTo>
                <a:lnTo>
                  <a:pt x="0" y="1592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430465">
            <a:off x="3515861" y="-1278665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8" y="0"/>
                </a:lnTo>
                <a:lnTo>
                  <a:pt x="2562778" y="3014632"/>
                </a:lnTo>
                <a:lnTo>
                  <a:pt x="0" y="30146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3442445">
            <a:off x="15613989" y="6169781"/>
            <a:ext cx="5669449" cy="5348714"/>
          </a:xfrm>
          <a:custGeom>
            <a:avLst/>
            <a:gdLst/>
            <a:ahLst/>
            <a:cxnLst/>
            <a:rect l="l" t="t" r="r" b="b"/>
            <a:pathLst>
              <a:path w="5669449" h="5348714">
                <a:moveTo>
                  <a:pt x="0" y="0"/>
                </a:moveTo>
                <a:lnTo>
                  <a:pt x="5669448" y="0"/>
                </a:lnTo>
                <a:lnTo>
                  <a:pt x="5669448" y="5348714"/>
                </a:lnTo>
                <a:lnTo>
                  <a:pt x="0" y="53487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265224" y="2182021"/>
            <a:ext cx="10093175" cy="340645"/>
          </a:xfrm>
          <a:custGeom>
            <a:avLst/>
            <a:gdLst/>
            <a:ahLst/>
            <a:cxnLst/>
            <a:rect l="l" t="t" r="r" b="b"/>
            <a:pathLst>
              <a:path w="10093175" h="340645">
                <a:moveTo>
                  <a:pt x="0" y="0"/>
                </a:moveTo>
                <a:lnTo>
                  <a:pt x="10093175" y="0"/>
                </a:lnTo>
                <a:lnTo>
                  <a:pt x="10093175" y="340644"/>
                </a:lnTo>
                <a:lnTo>
                  <a:pt x="0" y="340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2534652" y="8130991"/>
            <a:ext cx="2687366" cy="3161185"/>
          </a:xfrm>
          <a:custGeom>
            <a:avLst/>
            <a:gdLst/>
            <a:ahLst/>
            <a:cxnLst/>
            <a:rect l="l" t="t" r="r" b="b"/>
            <a:pathLst>
              <a:path w="2687366" h="3161185">
                <a:moveTo>
                  <a:pt x="0" y="0"/>
                </a:moveTo>
                <a:lnTo>
                  <a:pt x="2687366" y="0"/>
                </a:lnTo>
                <a:lnTo>
                  <a:pt x="2687366" y="3161184"/>
                </a:lnTo>
                <a:lnTo>
                  <a:pt x="0" y="31611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665480">
            <a:off x="12174311" y="-2057400"/>
            <a:ext cx="6931186" cy="4114800"/>
          </a:xfrm>
          <a:custGeom>
            <a:avLst/>
            <a:gdLst/>
            <a:ahLst/>
            <a:cxnLst/>
            <a:rect l="l" t="t" r="r" b="b"/>
            <a:pathLst>
              <a:path w="6931186" h="4114800">
                <a:moveTo>
                  <a:pt x="0" y="0"/>
                </a:moveTo>
                <a:lnTo>
                  <a:pt x="6931185" y="0"/>
                </a:lnTo>
                <a:lnTo>
                  <a:pt x="69311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7648490">
            <a:off x="-3064074" y="-1234550"/>
            <a:ext cx="5669449" cy="5348714"/>
          </a:xfrm>
          <a:custGeom>
            <a:avLst/>
            <a:gdLst/>
            <a:ahLst/>
            <a:cxnLst/>
            <a:rect l="l" t="t" r="r" b="b"/>
            <a:pathLst>
              <a:path w="5669449" h="5348714">
                <a:moveTo>
                  <a:pt x="0" y="0"/>
                </a:moveTo>
                <a:lnTo>
                  <a:pt x="5669449" y="0"/>
                </a:lnTo>
                <a:lnTo>
                  <a:pt x="5669449" y="5348715"/>
                </a:lnTo>
                <a:lnTo>
                  <a:pt x="0" y="53487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5964280" y="4356934"/>
            <a:ext cx="1961649" cy="1421217"/>
          </a:xfrm>
          <a:custGeom>
            <a:avLst/>
            <a:gdLst/>
            <a:ahLst/>
            <a:cxnLst/>
            <a:rect l="l" t="t" r="r" b="b"/>
            <a:pathLst>
              <a:path w="2808270" h="1592273">
                <a:moveTo>
                  <a:pt x="0" y="0"/>
                </a:moveTo>
                <a:lnTo>
                  <a:pt x="2808270" y="0"/>
                </a:lnTo>
                <a:lnTo>
                  <a:pt x="2808270" y="1592272"/>
                </a:lnTo>
                <a:lnTo>
                  <a:pt x="0" y="1592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16" name="Freeform 16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214456" y="7596983"/>
            <a:ext cx="10093175" cy="340645"/>
          </a:xfrm>
          <a:custGeom>
            <a:avLst/>
            <a:gdLst/>
            <a:ahLst/>
            <a:cxnLst/>
            <a:rect l="l" t="t" r="r" b="b"/>
            <a:pathLst>
              <a:path w="10093175" h="340645">
                <a:moveTo>
                  <a:pt x="0" y="0"/>
                </a:moveTo>
                <a:lnTo>
                  <a:pt x="10093174" y="0"/>
                </a:lnTo>
                <a:lnTo>
                  <a:pt x="10093174" y="340645"/>
                </a:lnTo>
                <a:lnTo>
                  <a:pt x="0" y="3406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352226" y="1577246"/>
            <a:ext cx="573466" cy="604775"/>
          </a:xfrm>
          <a:custGeom>
            <a:avLst/>
            <a:gdLst/>
            <a:ahLst/>
            <a:cxnLst/>
            <a:rect l="l" t="t" r="r" b="b"/>
            <a:pathLst>
              <a:path w="573466" h="604775">
                <a:moveTo>
                  <a:pt x="0" y="0"/>
                </a:moveTo>
                <a:lnTo>
                  <a:pt x="573466" y="0"/>
                </a:lnTo>
                <a:lnTo>
                  <a:pt x="573466" y="604775"/>
                </a:lnTo>
                <a:lnTo>
                  <a:pt x="0" y="6047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42616" y="7596983"/>
            <a:ext cx="573466" cy="604775"/>
          </a:xfrm>
          <a:custGeom>
            <a:avLst/>
            <a:gdLst/>
            <a:ahLst/>
            <a:cxnLst/>
            <a:rect l="l" t="t" r="r" b="b"/>
            <a:pathLst>
              <a:path w="573466" h="604775">
                <a:moveTo>
                  <a:pt x="0" y="0"/>
                </a:moveTo>
                <a:lnTo>
                  <a:pt x="573466" y="0"/>
                </a:lnTo>
                <a:lnTo>
                  <a:pt x="573466" y="604775"/>
                </a:lnTo>
                <a:lnTo>
                  <a:pt x="0" y="6047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521795" y="2464662"/>
            <a:ext cx="573466" cy="604775"/>
          </a:xfrm>
          <a:custGeom>
            <a:avLst/>
            <a:gdLst/>
            <a:ahLst/>
            <a:cxnLst/>
            <a:rect l="l" t="t" r="r" b="b"/>
            <a:pathLst>
              <a:path w="573466" h="604775">
                <a:moveTo>
                  <a:pt x="0" y="0"/>
                </a:moveTo>
                <a:lnTo>
                  <a:pt x="573466" y="0"/>
                </a:lnTo>
                <a:lnTo>
                  <a:pt x="573466" y="604774"/>
                </a:lnTo>
                <a:lnTo>
                  <a:pt x="0" y="6047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353171" y="7937628"/>
            <a:ext cx="573466" cy="604775"/>
          </a:xfrm>
          <a:custGeom>
            <a:avLst/>
            <a:gdLst/>
            <a:ahLst/>
            <a:cxnLst/>
            <a:rect l="l" t="t" r="r" b="b"/>
            <a:pathLst>
              <a:path w="573466" h="604775">
                <a:moveTo>
                  <a:pt x="0" y="0"/>
                </a:moveTo>
                <a:lnTo>
                  <a:pt x="573466" y="0"/>
                </a:lnTo>
                <a:lnTo>
                  <a:pt x="573466" y="604775"/>
                </a:lnTo>
                <a:lnTo>
                  <a:pt x="0" y="6047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2430465">
            <a:off x="14471454" y="670140"/>
            <a:ext cx="1764035" cy="2075058"/>
          </a:xfrm>
          <a:custGeom>
            <a:avLst/>
            <a:gdLst/>
            <a:ahLst/>
            <a:cxnLst/>
            <a:rect l="l" t="t" r="r" b="b"/>
            <a:pathLst>
              <a:path w="1764035" h="2075058">
                <a:moveTo>
                  <a:pt x="0" y="0"/>
                </a:moveTo>
                <a:lnTo>
                  <a:pt x="1764036" y="0"/>
                </a:lnTo>
                <a:lnTo>
                  <a:pt x="1764036" y="2075058"/>
                </a:lnTo>
                <a:lnTo>
                  <a:pt x="0" y="20750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2430465">
            <a:off x="2036870" y="7544794"/>
            <a:ext cx="1777644" cy="2091066"/>
          </a:xfrm>
          <a:custGeom>
            <a:avLst/>
            <a:gdLst/>
            <a:ahLst/>
            <a:cxnLst/>
            <a:rect l="l" t="t" r="r" b="b"/>
            <a:pathLst>
              <a:path w="1777644" h="2091066">
                <a:moveTo>
                  <a:pt x="0" y="0"/>
                </a:moveTo>
                <a:lnTo>
                  <a:pt x="1777644" y="0"/>
                </a:lnTo>
                <a:lnTo>
                  <a:pt x="1777644" y="2091066"/>
                </a:lnTo>
                <a:lnTo>
                  <a:pt x="0" y="2091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06727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8259" y="3298463"/>
            <a:ext cx="15717741" cy="2323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277"/>
              </a:lnSpc>
            </a:pPr>
            <a:r>
              <a:rPr lang="en-US" sz="10700" dirty="0">
                <a:solidFill>
                  <a:srgbClr val="000000"/>
                </a:solidFill>
                <a:latin typeface="Monkey"/>
                <a:ea typeface="Monkey"/>
                <a:cs typeface="Monkey"/>
                <a:sym typeface="Monkey"/>
              </a:rPr>
              <a:t>REPORTE DE PRACTICA  </a:t>
            </a:r>
          </a:p>
        </p:txBody>
      </p:sp>
      <p:sp>
        <p:nvSpPr>
          <p:cNvPr id="3" name="Freeform 3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91866">
            <a:off x="-826634" y="8057673"/>
            <a:ext cx="6931186" cy="4114800"/>
          </a:xfrm>
          <a:custGeom>
            <a:avLst/>
            <a:gdLst/>
            <a:ahLst/>
            <a:cxnLst/>
            <a:rect l="l" t="t" r="r" b="b"/>
            <a:pathLst>
              <a:path w="6931186" h="4114800">
                <a:moveTo>
                  <a:pt x="0" y="0"/>
                </a:moveTo>
                <a:lnTo>
                  <a:pt x="6931186" y="0"/>
                </a:lnTo>
                <a:lnTo>
                  <a:pt x="69311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1310" y="4218687"/>
            <a:ext cx="2808270" cy="1592273"/>
          </a:xfrm>
          <a:custGeom>
            <a:avLst/>
            <a:gdLst/>
            <a:ahLst/>
            <a:cxnLst/>
            <a:rect l="l" t="t" r="r" b="b"/>
            <a:pathLst>
              <a:path w="2808270" h="1592273">
                <a:moveTo>
                  <a:pt x="0" y="0"/>
                </a:moveTo>
                <a:lnTo>
                  <a:pt x="2808270" y="0"/>
                </a:lnTo>
                <a:lnTo>
                  <a:pt x="2808270" y="1592273"/>
                </a:lnTo>
                <a:lnTo>
                  <a:pt x="0" y="1592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7" name="Freeform 7"/>
          <p:cNvSpPr/>
          <p:nvPr/>
        </p:nvSpPr>
        <p:spPr>
          <a:xfrm rot="-2430465">
            <a:off x="3515861" y="-1278665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8" y="0"/>
                </a:lnTo>
                <a:lnTo>
                  <a:pt x="2562778" y="3014632"/>
                </a:lnTo>
                <a:lnTo>
                  <a:pt x="0" y="30146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3442445">
            <a:off x="15613989" y="6169781"/>
            <a:ext cx="5669449" cy="5348714"/>
          </a:xfrm>
          <a:custGeom>
            <a:avLst/>
            <a:gdLst/>
            <a:ahLst/>
            <a:cxnLst/>
            <a:rect l="l" t="t" r="r" b="b"/>
            <a:pathLst>
              <a:path w="5669449" h="5348714">
                <a:moveTo>
                  <a:pt x="0" y="0"/>
                </a:moveTo>
                <a:lnTo>
                  <a:pt x="5669448" y="0"/>
                </a:lnTo>
                <a:lnTo>
                  <a:pt x="5669448" y="5348714"/>
                </a:lnTo>
                <a:lnTo>
                  <a:pt x="0" y="53487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265224" y="2182021"/>
            <a:ext cx="10093175" cy="340645"/>
          </a:xfrm>
          <a:custGeom>
            <a:avLst/>
            <a:gdLst/>
            <a:ahLst/>
            <a:cxnLst/>
            <a:rect l="l" t="t" r="r" b="b"/>
            <a:pathLst>
              <a:path w="10093175" h="340645">
                <a:moveTo>
                  <a:pt x="0" y="0"/>
                </a:moveTo>
                <a:lnTo>
                  <a:pt x="10093175" y="0"/>
                </a:lnTo>
                <a:lnTo>
                  <a:pt x="10093175" y="340644"/>
                </a:lnTo>
                <a:lnTo>
                  <a:pt x="0" y="340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2534652" y="8130991"/>
            <a:ext cx="2687366" cy="3161185"/>
          </a:xfrm>
          <a:custGeom>
            <a:avLst/>
            <a:gdLst/>
            <a:ahLst/>
            <a:cxnLst/>
            <a:rect l="l" t="t" r="r" b="b"/>
            <a:pathLst>
              <a:path w="2687366" h="3161185">
                <a:moveTo>
                  <a:pt x="0" y="0"/>
                </a:moveTo>
                <a:lnTo>
                  <a:pt x="2687366" y="0"/>
                </a:lnTo>
                <a:lnTo>
                  <a:pt x="2687366" y="3161184"/>
                </a:lnTo>
                <a:lnTo>
                  <a:pt x="0" y="31611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9665480">
            <a:off x="12174311" y="-2057400"/>
            <a:ext cx="6931186" cy="4114800"/>
          </a:xfrm>
          <a:custGeom>
            <a:avLst/>
            <a:gdLst/>
            <a:ahLst/>
            <a:cxnLst/>
            <a:rect l="l" t="t" r="r" b="b"/>
            <a:pathLst>
              <a:path w="6931186" h="4114800">
                <a:moveTo>
                  <a:pt x="0" y="0"/>
                </a:moveTo>
                <a:lnTo>
                  <a:pt x="6931185" y="0"/>
                </a:lnTo>
                <a:lnTo>
                  <a:pt x="693118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7648490">
            <a:off x="-3064074" y="-1234550"/>
            <a:ext cx="5669449" cy="5348714"/>
          </a:xfrm>
          <a:custGeom>
            <a:avLst/>
            <a:gdLst/>
            <a:ahLst/>
            <a:cxnLst/>
            <a:rect l="l" t="t" r="r" b="b"/>
            <a:pathLst>
              <a:path w="5669449" h="5348714">
                <a:moveTo>
                  <a:pt x="0" y="0"/>
                </a:moveTo>
                <a:lnTo>
                  <a:pt x="5669449" y="0"/>
                </a:lnTo>
                <a:lnTo>
                  <a:pt x="5669449" y="5348715"/>
                </a:lnTo>
                <a:lnTo>
                  <a:pt x="0" y="53487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10800000">
            <a:off x="14828420" y="4347364"/>
            <a:ext cx="2808270" cy="1592273"/>
          </a:xfrm>
          <a:custGeom>
            <a:avLst/>
            <a:gdLst/>
            <a:ahLst/>
            <a:cxnLst/>
            <a:rect l="l" t="t" r="r" b="b"/>
            <a:pathLst>
              <a:path w="2808270" h="1592273">
                <a:moveTo>
                  <a:pt x="0" y="0"/>
                </a:moveTo>
                <a:lnTo>
                  <a:pt x="2808270" y="0"/>
                </a:lnTo>
                <a:lnTo>
                  <a:pt x="2808270" y="1592272"/>
                </a:lnTo>
                <a:lnTo>
                  <a:pt x="0" y="159227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4214456" y="7596983"/>
            <a:ext cx="10093175" cy="340645"/>
          </a:xfrm>
          <a:custGeom>
            <a:avLst/>
            <a:gdLst/>
            <a:ahLst/>
            <a:cxnLst/>
            <a:rect l="l" t="t" r="r" b="b"/>
            <a:pathLst>
              <a:path w="10093175" h="340645">
                <a:moveTo>
                  <a:pt x="0" y="0"/>
                </a:moveTo>
                <a:lnTo>
                  <a:pt x="10093174" y="0"/>
                </a:lnTo>
                <a:lnTo>
                  <a:pt x="10093174" y="340645"/>
                </a:lnTo>
                <a:lnTo>
                  <a:pt x="0" y="3406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352226" y="1577246"/>
            <a:ext cx="573466" cy="604775"/>
          </a:xfrm>
          <a:custGeom>
            <a:avLst/>
            <a:gdLst/>
            <a:ahLst/>
            <a:cxnLst/>
            <a:rect l="l" t="t" r="r" b="b"/>
            <a:pathLst>
              <a:path w="573466" h="604775">
                <a:moveTo>
                  <a:pt x="0" y="0"/>
                </a:moveTo>
                <a:lnTo>
                  <a:pt x="573466" y="0"/>
                </a:lnTo>
                <a:lnTo>
                  <a:pt x="573466" y="604775"/>
                </a:lnTo>
                <a:lnTo>
                  <a:pt x="0" y="6047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242616" y="7596983"/>
            <a:ext cx="573466" cy="604775"/>
          </a:xfrm>
          <a:custGeom>
            <a:avLst/>
            <a:gdLst/>
            <a:ahLst/>
            <a:cxnLst/>
            <a:rect l="l" t="t" r="r" b="b"/>
            <a:pathLst>
              <a:path w="573466" h="604775">
                <a:moveTo>
                  <a:pt x="0" y="0"/>
                </a:moveTo>
                <a:lnTo>
                  <a:pt x="573466" y="0"/>
                </a:lnTo>
                <a:lnTo>
                  <a:pt x="573466" y="604775"/>
                </a:lnTo>
                <a:lnTo>
                  <a:pt x="0" y="6047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521795" y="2464662"/>
            <a:ext cx="573466" cy="604775"/>
          </a:xfrm>
          <a:custGeom>
            <a:avLst/>
            <a:gdLst/>
            <a:ahLst/>
            <a:cxnLst/>
            <a:rect l="l" t="t" r="r" b="b"/>
            <a:pathLst>
              <a:path w="573466" h="604775">
                <a:moveTo>
                  <a:pt x="0" y="0"/>
                </a:moveTo>
                <a:lnTo>
                  <a:pt x="573466" y="0"/>
                </a:lnTo>
                <a:lnTo>
                  <a:pt x="573466" y="604774"/>
                </a:lnTo>
                <a:lnTo>
                  <a:pt x="0" y="6047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353171" y="7937628"/>
            <a:ext cx="573466" cy="604775"/>
          </a:xfrm>
          <a:custGeom>
            <a:avLst/>
            <a:gdLst/>
            <a:ahLst/>
            <a:cxnLst/>
            <a:rect l="l" t="t" r="r" b="b"/>
            <a:pathLst>
              <a:path w="573466" h="604775">
                <a:moveTo>
                  <a:pt x="0" y="0"/>
                </a:moveTo>
                <a:lnTo>
                  <a:pt x="573466" y="0"/>
                </a:lnTo>
                <a:lnTo>
                  <a:pt x="573466" y="604775"/>
                </a:lnTo>
                <a:lnTo>
                  <a:pt x="0" y="6047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2430465">
            <a:off x="14471454" y="670140"/>
            <a:ext cx="1764035" cy="2075058"/>
          </a:xfrm>
          <a:custGeom>
            <a:avLst/>
            <a:gdLst/>
            <a:ahLst/>
            <a:cxnLst/>
            <a:rect l="l" t="t" r="r" b="b"/>
            <a:pathLst>
              <a:path w="1764035" h="2075058">
                <a:moveTo>
                  <a:pt x="0" y="0"/>
                </a:moveTo>
                <a:lnTo>
                  <a:pt x="1764036" y="0"/>
                </a:lnTo>
                <a:lnTo>
                  <a:pt x="1764036" y="2075058"/>
                </a:lnTo>
                <a:lnTo>
                  <a:pt x="0" y="20750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2430465">
            <a:off x="2036870" y="7544794"/>
            <a:ext cx="1777644" cy="2091066"/>
          </a:xfrm>
          <a:custGeom>
            <a:avLst/>
            <a:gdLst/>
            <a:ahLst/>
            <a:cxnLst/>
            <a:rect l="l" t="t" r="r" b="b"/>
            <a:pathLst>
              <a:path w="1777644" h="2091066">
                <a:moveTo>
                  <a:pt x="0" y="0"/>
                </a:moveTo>
                <a:lnTo>
                  <a:pt x="1777644" y="0"/>
                </a:lnTo>
                <a:lnTo>
                  <a:pt x="1777644" y="2091066"/>
                </a:lnTo>
                <a:lnTo>
                  <a:pt x="0" y="20910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19641" y="1510455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n/>
                <a:latin typeface="Berlin Sans FB" panose="020E0602020502020306" pitchFamily="34" charset="0"/>
              </a:rPr>
              <a:t>Prueba unitaria astro </a:t>
            </a:r>
            <a:r>
              <a:rPr lang="es-ES" sz="6000" dirty="0" err="1">
                <a:ln/>
                <a:latin typeface="Berlin Sans FB" panose="020E0602020502020306" pitchFamily="34" charset="0"/>
              </a:rPr>
              <a:t>student</a:t>
            </a:r>
            <a:endParaRPr lang="es-ES" sz="6000" cap="none" spc="0" dirty="0">
              <a:ln/>
              <a:effectLst/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AD1FB08-A61C-2330-0789-C5B471DA9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998" y="1748573"/>
            <a:ext cx="16518878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El código corresponde a una clase de pruebas unitarias para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studentService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en un proyecto JavaScript, utilizando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Jest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para simular las peticiones HTTP mediante </a:t>
            </a:r>
            <a:r>
              <a:rPr kumimoji="0" lang="es-ES" altLang="es-ES" sz="24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fetch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. Las pruebas principales incluyen: obtener estudiantes verificando que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getStudents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() retorne la lista y llame al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endpoint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correcto; crear estudiantes asegurando que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createStudent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() haga la llamada POST con los datos en JSON; actualizar estudiantes mediante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updateStudent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() con la llamada PUT correspondiente; y eliminar estudiantes comprobando que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deleteStudent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() realice la llamada DELETE y retorne true</a:t>
            </a:r>
            <a:r>
              <a:rPr kumimoji="0" lang="es-ES" altLang="es-E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97A79FF-22CE-0CB8-3B1C-D142BA1435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559"/>
          <a:stretch/>
        </p:blipFill>
        <p:spPr>
          <a:xfrm>
            <a:off x="4641429" y="4850655"/>
            <a:ext cx="9716016" cy="516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52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19641" y="1510455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n/>
                <a:latin typeface="Berlin Sans FB" panose="020E0602020502020306" pitchFamily="34" charset="0"/>
              </a:rPr>
              <a:t>Prueba unitaria astro </a:t>
            </a:r>
            <a:r>
              <a:rPr lang="es-ES" sz="6000" dirty="0" err="1">
                <a:ln/>
                <a:latin typeface="Berlin Sans FB" panose="020E0602020502020306" pitchFamily="34" charset="0"/>
              </a:rPr>
              <a:t>course</a:t>
            </a:r>
            <a:endParaRPr lang="es-ES" sz="6000" cap="none" spc="0" dirty="0">
              <a:ln/>
              <a:effectLst/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C8C0578C-1419-9079-5652-4B46BA4F91D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59820" y="2042099"/>
            <a:ext cx="16518878" cy="279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s-ES" altLang="es-E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</a:t>
            </a:r>
            <a:r>
              <a:rPr lang="es-ES" altLang="es-ES" sz="2400" dirty="0">
                <a:latin typeface="Berlin Sans FB" panose="020E0602020502020306" pitchFamily="34" charset="0"/>
              </a:rPr>
              <a:t>El código corresponde a una clase de pruebas unitarias para </a:t>
            </a:r>
            <a:r>
              <a:rPr lang="es-ES" altLang="es-ES" sz="2400" dirty="0" err="1">
                <a:latin typeface="Berlin Sans FB" panose="020E0602020502020306" pitchFamily="34" charset="0"/>
              </a:rPr>
              <a:t>courseService</a:t>
            </a:r>
            <a:r>
              <a:rPr lang="es-ES" altLang="es-ES" sz="2400" dirty="0">
                <a:latin typeface="Berlin Sans FB" panose="020E0602020502020306" pitchFamily="34" charset="0"/>
              </a:rPr>
              <a:t> en JavaScript, utilizando </a:t>
            </a:r>
            <a:r>
              <a:rPr lang="es-ES" altLang="es-ES" sz="2400" dirty="0" err="1">
                <a:latin typeface="Berlin Sans FB" panose="020E0602020502020306" pitchFamily="34" charset="0"/>
              </a:rPr>
              <a:t>Jest</a:t>
            </a:r>
            <a:r>
              <a:rPr lang="es-ES" altLang="es-ES" sz="2400" dirty="0">
                <a:latin typeface="Berlin Sans FB" panose="020E0602020502020306" pitchFamily="34" charset="0"/>
              </a:rPr>
              <a:t> para simular las peticiones HTTP mediante </a:t>
            </a:r>
            <a:r>
              <a:rPr lang="es-ES" altLang="es-ES" sz="2400" dirty="0" err="1">
                <a:latin typeface="Berlin Sans FB" panose="020E0602020502020306" pitchFamily="34" charset="0"/>
              </a:rPr>
              <a:t>fetch</a:t>
            </a:r>
            <a:r>
              <a:rPr lang="es-ES" altLang="es-ES" sz="2400" dirty="0">
                <a:latin typeface="Berlin Sans FB" panose="020E0602020502020306" pitchFamily="34" charset="0"/>
              </a:rPr>
              <a:t>. Las pruebas verifican que las funciones del servicio ejecuten correctamente las operaciones CRUD: </a:t>
            </a:r>
            <a:r>
              <a:rPr lang="es-ES" altLang="es-ES" sz="2400" dirty="0" err="1">
                <a:latin typeface="Berlin Sans FB" panose="020E0602020502020306" pitchFamily="34" charset="0"/>
              </a:rPr>
              <a:t>getCourses</a:t>
            </a:r>
            <a:r>
              <a:rPr lang="es-ES" altLang="es-ES" sz="2400" dirty="0">
                <a:latin typeface="Berlin Sans FB" panose="020E0602020502020306" pitchFamily="34" charset="0"/>
              </a:rPr>
              <a:t>() debe devolver la lista de cursos desde el </a:t>
            </a:r>
            <a:r>
              <a:rPr lang="es-ES" altLang="es-ES" sz="2400" dirty="0" err="1">
                <a:latin typeface="Berlin Sans FB" panose="020E0602020502020306" pitchFamily="34" charset="0"/>
              </a:rPr>
              <a:t>endpoint</a:t>
            </a:r>
            <a:r>
              <a:rPr lang="es-ES" altLang="es-ES" sz="2400" dirty="0">
                <a:latin typeface="Berlin Sans FB" panose="020E0602020502020306" pitchFamily="34" charset="0"/>
              </a:rPr>
              <a:t> GET /api/</a:t>
            </a:r>
            <a:r>
              <a:rPr lang="es-ES" altLang="es-ES" sz="2400" dirty="0" err="1">
                <a:latin typeface="Berlin Sans FB" panose="020E0602020502020306" pitchFamily="34" charset="0"/>
              </a:rPr>
              <a:t>course</a:t>
            </a:r>
            <a:r>
              <a:rPr lang="es-ES" altLang="es-ES" sz="2400" dirty="0">
                <a:latin typeface="Berlin Sans FB" panose="020E0602020502020306" pitchFamily="34" charset="0"/>
              </a:rPr>
              <a:t>; </a:t>
            </a:r>
            <a:r>
              <a:rPr lang="es-ES" altLang="es-ES" sz="2400" dirty="0" err="1">
                <a:latin typeface="Berlin Sans FB" panose="020E0602020502020306" pitchFamily="34" charset="0"/>
              </a:rPr>
              <a:t>createCourse</a:t>
            </a:r>
            <a:r>
              <a:rPr lang="es-ES" altLang="es-ES" sz="2400" dirty="0">
                <a:latin typeface="Berlin Sans FB" panose="020E0602020502020306" pitchFamily="34" charset="0"/>
              </a:rPr>
              <a:t>() envía los datos en JSON mediante POST; </a:t>
            </a:r>
            <a:r>
              <a:rPr lang="es-ES" altLang="es-ES" sz="2400" dirty="0" err="1">
                <a:latin typeface="Berlin Sans FB" panose="020E0602020502020306" pitchFamily="34" charset="0"/>
              </a:rPr>
              <a:t>updateCourse</a:t>
            </a:r>
            <a:r>
              <a:rPr lang="es-ES" altLang="es-ES" sz="2400" dirty="0">
                <a:latin typeface="Berlin Sans FB" panose="020E0602020502020306" pitchFamily="34" charset="0"/>
              </a:rPr>
              <a:t>() realiza la solicitud PUT /api/</a:t>
            </a:r>
            <a:r>
              <a:rPr lang="es-ES" altLang="es-ES" sz="2400" dirty="0" err="1">
                <a:latin typeface="Berlin Sans FB" panose="020E0602020502020306" pitchFamily="34" charset="0"/>
              </a:rPr>
              <a:t>course</a:t>
            </a:r>
            <a:r>
              <a:rPr lang="es-ES" altLang="es-ES" sz="2400" dirty="0">
                <a:latin typeface="Berlin Sans FB" panose="020E0602020502020306" pitchFamily="34" charset="0"/>
              </a:rPr>
              <a:t>/{id} con la información actualizada; y </a:t>
            </a:r>
            <a:r>
              <a:rPr lang="es-ES" altLang="es-ES" sz="2400" dirty="0" err="1">
                <a:latin typeface="Berlin Sans FB" panose="020E0602020502020306" pitchFamily="34" charset="0"/>
              </a:rPr>
              <a:t>deleteCourse</a:t>
            </a:r>
            <a:r>
              <a:rPr lang="es-ES" altLang="es-ES" sz="2400" dirty="0">
                <a:latin typeface="Berlin Sans FB" panose="020E0602020502020306" pitchFamily="34" charset="0"/>
              </a:rPr>
              <a:t>() ejecuta DELETE /api/</a:t>
            </a:r>
            <a:r>
              <a:rPr lang="es-ES" altLang="es-ES" sz="2400" dirty="0" err="1">
                <a:latin typeface="Berlin Sans FB" panose="020E0602020502020306" pitchFamily="34" charset="0"/>
              </a:rPr>
              <a:t>course</a:t>
            </a:r>
            <a:r>
              <a:rPr lang="es-ES" altLang="es-ES" sz="2400" dirty="0">
                <a:latin typeface="Berlin Sans FB" panose="020E0602020502020306" pitchFamily="34" charset="0"/>
              </a:rPr>
              <a:t>/{id} </a:t>
            </a: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8D0D44C-0A9B-6194-1F4D-8D46F4B06A2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6993"/>
          <a:stretch/>
        </p:blipFill>
        <p:spPr>
          <a:xfrm>
            <a:off x="4264362" y="4457700"/>
            <a:ext cx="10691229" cy="559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19641" y="1510455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n/>
                <a:latin typeface="Berlin Sans FB" panose="020E0602020502020306" pitchFamily="34" charset="0"/>
              </a:rPr>
              <a:t>Prueba de integración </a:t>
            </a:r>
            <a:endParaRPr lang="es-ES" sz="6000" cap="none" spc="0" dirty="0">
              <a:ln/>
              <a:effectLst/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A92C5AB8-3B79-0DF8-8626-51FA715C5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1848400"/>
            <a:ext cx="1615440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El código constituye una prueba de integración para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courseService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en un proyecto JavaScript, utilizando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Jest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para simular las respuestas del servicio y evaluar la interacción entre las funciones de creación y listado de cursos. La prueba principal consiste en crear un nuevo curso con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createCourse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() y luego obtener todos los cursos con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getCourses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(), verificando que el curso creado tenga el nombre esperado y se incluya correctamente en la lista.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436AF75-3DDD-269E-DE62-4319FA5BB5D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6991"/>
          <a:stretch/>
        </p:blipFill>
        <p:spPr>
          <a:xfrm>
            <a:off x="3738694" y="4109332"/>
            <a:ext cx="10875804" cy="568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4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19641" y="1510455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n/>
                <a:latin typeface="Berlin Sans FB" panose="020E0602020502020306" pitchFamily="34" charset="0"/>
              </a:rPr>
              <a:t>Prueba de aceptación  </a:t>
            </a:r>
            <a:endParaRPr lang="es-ES" sz="6000" cap="none" spc="0" dirty="0">
              <a:ln/>
              <a:effectLst/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AAAF9DB-34E6-A3A4-9D39-43D275536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978" y="1744499"/>
            <a:ext cx="15646562" cy="279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El código constituye una prueba de aceptación que valida el comportamiento de la interfaz al interactuar con el botón “Agregar”. Se emplean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Jest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y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Testing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Library DOM para simular acciones del usuario y comprobar cambios en el DOM.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La prueba principal consiste en construir una interfaz básica con un botón y un modal oculto, simular un clic sobre el botón mediante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fireEvent.click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() y verificar que el modal cambie su estilo de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display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: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none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a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display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: block, asegurando que se muestre correctamente al usuario.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DBF92B5-B8BA-B66D-0E51-663DA3313B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6321"/>
          <a:stretch/>
        </p:blipFill>
        <p:spPr>
          <a:xfrm>
            <a:off x="4737303" y="4536802"/>
            <a:ext cx="10372299" cy="546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87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24000" y="12126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n/>
                <a:latin typeface="Berlin Sans FB" panose="020E0602020502020306" pitchFamily="34" charset="0"/>
              </a:rPr>
              <a:t>Prueba de integración </a:t>
            </a:r>
            <a:endParaRPr lang="es-ES" sz="6000" cap="none" spc="0" dirty="0">
              <a:ln/>
              <a:effectLst/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8FF2674-B5E1-6532-A203-29C85EEE9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185" y="1550961"/>
            <a:ext cx="16984016" cy="3900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El código constituye una prueba de seguridad diseñada para verificar que el servicio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createCourse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() gestione adecuadamente entradas potencialmente maliciosas. La prueba simula el envío de un curso cuyo nombre contiene un intento de inyección SQL, evaluando cómo se procesa y transmite la información.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La prueba principal consiste en definir un objeto con contenido malicioso en el campo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name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, simular la respuesta del servidor usando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jest.fn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() para interceptar la llamada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fetch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y comprobar que el servicio envía correctamente la solicitud POST /api/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course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con los datos proporcionados. Además, se verifica que el nombre recibido en la respuesta coincida con el enviado, evaluando la integridad de los datos manejados por el servicio.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E279E18-81B2-68B5-D1D5-02A8CE8285B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6823"/>
          <a:stretch/>
        </p:blipFill>
        <p:spPr>
          <a:xfrm>
            <a:off x="4981752" y="5037026"/>
            <a:ext cx="9679127" cy="507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19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24000" y="12126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n/>
                <a:latin typeface="Berlin Sans FB" panose="020E0602020502020306" pitchFamily="34" charset="0"/>
              </a:rPr>
              <a:t>Prueba de sistema </a:t>
            </a:r>
            <a:endParaRPr lang="es-ES" sz="6000" cap="none" spc="0" dirty="0">
              <a:ln/>
              <a:effectLst/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9A908229-0297-8088-8D73-4BBB9AC29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08" y="1589099"/>
            <a:ext cx="16984016" cy="279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El código constituye una prueba de sistema cuyo objetivo es verificar que los componentes principales del proyecto estén correctamente definidos y disponibles para su uso. La prueba evalúa elementos clave como Home,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CourseList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y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StudentList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La prueba principal consiste en definir un conjunto de componentes esenciales y recorrer cada uno de ellos para comprobar que estén definidos mediante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toBeDefined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(). Esta validación garantiza que los componentes fundamentales existen y pueden integrarse correctamente en el funcionamiento general del sistema.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F48C734-4672-EBED-D1E2-37755C439DB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7690"/>
          <a:stretch/>
        </p:blipFill>
        <p:spPr>
          <a:xfrm>
            <a:off x="4927437" y="4381402"/>
            <a:ext cx="10526151" cy="5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59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24000" y="12126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n/>
                <a:latin typeface="Berlin Sans FB" panose="020E0602020502020306" pitchFamily="34" charset="0"/>
              </a:rPr>
              <a:t>Prueba de rendimiento</a:t>
            </a:r>
            <a:endParaRPr lang="es-ES" sz="6000" cap="none" spc="0" dirty="0">
              <a:ln/>
              <a:effectLst/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1787457-7BB5-2AD2-4362-6EAF6F7F6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146" y="1952238"/>
            <a:ext cx="17491417" cy="2238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El código constituye una prueba de rendimiento para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courseService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en un proyecto JavaScript, utilizando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Jest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para simular la petición HTTP mediante</a:t>
            </a:r>
            <a:r>
              <a:rPr kumimoji="0" lang="es-ES" altLang="es-E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</a:t>
            </a:r>
            <a:r>
              <a:rPr kumimoji="0" lang="es-ES" altLang="es-ES" sz="24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fetch</a:t>
            </a:r>
            <a:r>
              <a:rPr kumimoji="0" lang="es-ES" altLang="es-E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</a:t>
            </a:r>
            <a:r>
              <a:rPr kumimoji="0" lang="es-ES" altLang="es-ES" sz="24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y 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medir el tiempo de respuesta de la función.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La prueba principal consiste en ejecutar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getCourses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() mientras se registra el tiempo de inicio y fin con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performance.now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(). Se verifica que la lista de cursos contenga elementos y que la ejecución total sea inferior a 100 ms, garantizando así una respuesta rápida del servicio.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971903C-156E-13FE-1CBD-DD61ACB8535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8183"/>
          <a:stretch/>
        </p:blipFill>
        <p:spPr>
          <a:xfrm>
            <a:off x="4031798" y="4492970"/>
            <a:ext cx="10582700" cy="546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12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24000" y="12126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C735DF9-CB1A-4C95-D535-CBAFEF376EFE}"/>
              </a:ext>
            </a:extLst>
          </p:cNvPr>
          <p:cNvSpPr/>
          <p:nvPr/>
        </p:nvSpPr>
        <p:spPr>
          <a:xfrm>
            <a:off x="3392008" y="827932"/>
            <a:ext cx="998382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6000" dirty="0">
                <a:latin typeface="Berlin Sans FB" panose="020E0602020502020306" pitchFamily="34" charset="0"/>
              </a:rPr>
              <a:t>Prueba unitaria </a:t>
            </a:r>
            <a:r>
              <a:rPr lang="es-ES" sz="6000" dirty="0" err="1">
                <a:latin typeface="Berlin Sans FB" panose="020E0602020502020306" pitchFamily="34" charset="0"/>
              </a:rPr>
              <a:t>react</a:t>
            </a:r>
            <a:r>
              <a:rPr lang="es-ES" sz="6000" dirty="0">
                <a:latin typeface="Berlin Sans FB" panose="020E0602020502020306" pitchFamily="34" charset="0"/>
              </a:rPr>
              <a:t> </a:t>
            </a:r>
            <a:r>
              <a:rPr lang="es-ES" sz="6000" dirty="0" err="1">
                <a:latin typeface="Berlin Sans FB" panose="020E0602020502020306" pitchFamily="34" charset="0"/>
              </a:rPr>
              <a:t>student</a:t>
            </a:r>
            <a:endParaRPr lang="es-ES" sz="6000" dirty="0">
              <a:latin typeface="Berlin Sans FB" panose="020E0602020502020306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69A3E10E-4702-CC3A-68FC-8B81F0386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891" y="2019695"/>
            <a:ext cx="17144999" cy="3346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El código realiza pruebas unitarias para asegurar que las funciones </a:t>
            </a:r>
            <a:r>
              <a:rPr kumimoji="0" lang="es-ES" altLang="es-ES" sz="24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getStudents</a:t>
            </a:r>
            <a:r>
              <a:rPr kumimoji="0" lang="es-ES" altLang="es-E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y </a:t>
            </a:r>
            <a:r>
              <a:rPr kumimoji="0" lang="es-ES" altLang="es-ES" sz="24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createStudent</a:t>
            </a:r>
            <a:r>
              <a:rPr kumimoji="0" lang="es-ES" altLang="es-E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de la API funcionen correctamente sin necesidad de conectarse a un servidor real. Antes de cada prueba, </a:t>
            </a:r>
            <a:r>
              <a:rPr kumimoji="0" lang="es-ES" altLang="es-ES" sz="24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console.error</a:t>
            </a:r>
            <a:r>
              <a:rPr kumimoji="0" lang="es-ES" altLang="es-E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se desactiva temporalmente y </a:t>
            </a:r>
            <a:r>
              <a:rPr kumimoji="0" lang="es-ES" altLang="es-ES" sz="24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fetch</a:t>
            </a:r>
            <a:r>
              <a:rPr kumimoji="0" lang="es-ES" altLang="es-E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se reemplaza por un </a:t>
            </a:r>
            <a:r>
              <a:rPr kumimoji="0" lang="es-ES" altLang="es-ES" sz="24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mock</a:t>
            </a:r>
            <a:r>
              <a:rPr kumimoji="0" lang="es-ES" altLang="es-E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para simular respuestas del </a:t>
            </a:r>
            <a:r>
              <a:rPr kumimoji="0" lang="es-ES" altLang="es-ES" sz="24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backend</a:t>
            </a:r>
            <a:r>
              <a:rPr kumimoji="0" lang="es-ES" altLang="es-E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Las pruebas principales incluyen: obtener estudiantes, verificando que </a:t>
            </a:r>
            <a:r>
              <a:rPr kumimoji="0" lang="es-ES" altLang="es-ES" sz="24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getStudents</a:t>
            </a:r>
            <a:r>
              <a:rPr kumimoji="0" lang="es-ES" altLang="es-E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devuelva la lista esperada; manejar errores al crear un estudiante, asegurando que la función retorne </a:t>
            </a:r>
            <a:r>
              <a:rPr kumimoji="0" lang="es-ES" altLang="es-ES" sz="24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null</a:t>
            </a:r>
            <a:r>
              <a:rPr kumimoji="0" lang="es-ES" altLang="es-E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y registre el error; y crear un estudiante exitosamente, confirmando que </a:t>
            </a:r>
            <a:r>
              <a:rPr kumimoji="0" lang="es-ES" altLang="es-ES" sz="240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createStudent</a:t>
            </a:r>
            <a:r>
              <a:rPr kumimoji="0" lang="es-ES" altLang="es-ES" sz="24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devuelva el nuevo registro correctamente.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A073162-7374-F246-4B9D-22A63ED63CD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544"/>
          <a:stretch/>
        </p:blipFill>
        <p:spPr>
          <a:xfrm>
            <a:off x="5263948" y="5569407"/>
            <a:ext cx="8692057" cy="46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32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24000" y="12126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6000" dirty="0">
                <a:latin typeface="Berlin Sans FB" panose="020E0602020502020306" pitchFamily="34" charset="0"/>
              </a:rPr>
              <a:t>Prueba unitaria </a:t>
            </a:r>
            <a:r>
              <a:rPr lang="es-ES" sz="6000" dirty="0" err="1">
                <a:latin typeface="Berlin Sans FB" panose="020E0602020502020306" pitchFamily="34" charset="0"/>
              </a:rPr>
              <a:t>react</a:t>
            </a:r>
            <a:r>
              <a:rPr lang="es-ES" sz="6000" dirty="0">
                <a:latin typeface="Berlin Sans FB" panose="020E0602020502020306" pitchFamily="34" charset="0"/>
              </a:rPr>
              <a:t> </a:t>
            </a:r>
            <a:r>
              <a:rPr lang="es-ES" sz="6000" dirty="0" err="1">
                <a:latin typeface="Berlin Sans FB" panose="020E0602020502020306" pitchFamily="34" charset="0"/>
              </a:rPr>
              <a:t>course</a:t>
            </a:r>
            <a:endParaRPr lang="es-ES" sz="6000" dirty="0"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8C0D3A6-53D6-D565-AD69-175FCD11A4A0}"/>
              </a:ext>
            </a:extLst>
          </p:cNvPr>
          <p:cNvSpPr txBox="1"/>
          <p:nvPr/>
        </p:nvSpPr>
        <p:spPr>
          <a:xfrm>
            <a:off x="796582" y="1630856"/>
            <a:ext cx="15437555" cy="2238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El código realiza una prueba unitaria para verificar que el componente </a:t>
            </a:r>
            <a:r>
              <a:rPr lang="es-ES" sz="2400" dirty="0" err="1">
                <a:latin typeface="Berlin Sans FB" panose="020E0602020502020306" pitchFamily="34" charset="0"/>
              </a:rPr>
              <a:t>CourseList</a:t>
            </a:r>
            <a:r>
              <a:rPr lang="es-ES" sz="2400" dirty="0">
                <a:latin typeface="Berlin Sans FB" panose="020E0602020502020306" pitchFamily="34" charset="0"/>
              </a:rPr>
              <a:t> se renderice correctamente. Antes de cada prueba se limpia el DOM, luego se renderiza el componente y se comprueba que el texto "Lista de </a:t>
            </a:r>
            <a:r>
              <a:rPr lang="es-ES" sz="2400" dirty="0" err="1">
                <a:latin typeface="Berlin Sans FB" panose="020E0602020502020306" pitchFamily="34" charset="0"/>
              </a:rPr>
              <a:t>Courses</a:t>
            </a:r>
            <a:r>
              <a:rPr lang="es-ES" sz="2400" dirty="0">
                <a:latin typeface="Berlin Sans FB" panose="020E0602020502020306" pitchFamily="34" charset="0"/>
              </a:rPr>
              <a:t>" aparezca en pantalla, confirmando que el título se carga correctamente. Además, se muestran mensajes en consola para indicar el inicio y fin de la prueba.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7C586CE-C60E-E1DD-24AB-C3F0F70A903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7992"/>
          <a:stretch/>
        </p:blipFill>
        <p:spPr>
          <a:xfrm>
            <a:off x="3514946" y="4161382"/>
            <a:ext cx="11017343" cy="570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03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24000" y="12126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n/>
                <a:latin typeface="Berlin Sans FB" panose="020E0602020502020306" pitchFamily="34" charset="0"/>
              </a:rPr>
              <a:t>Prueba de integración </a:t>
            </a:r>
            <a:r>
              <a:rPr lang="es-ES" sz="6000" dirty="0" err="1">
                <a:ln/>
                <a:latin typeface="Berlin Sans FB" panose="020E0602020502020306" pitchFamily="34" charset="0"/>
              </a:rPr>
              <a:t>react</a:t>
            </a:r>
            <a:endParaRPr lang="es-ES" sz="6000" cap="none" spc="0" dirty="0">
              <a:ln/>
              <a:effectLst/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50936C7-AF26-2BC3-094C-4F8A0655B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818" y="1679032"/>
            <a:ext cx="16992600" cy="3346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Este código realiza una prueba de integración para asegurar que el componente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CourseList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obtenga los cursos desde la API y los muestre correctamente en pantalla.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La prueba valida lo siguiente: se simula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fetch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antes de renderizar el componente, devolviendo dos cursos ("Matemáticas" e "Historia"); se renderiza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CourseList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; se verifica que el componente llame a la URL del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backend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correctamente; se espera a que los cursos simulados aparezcan en pantalla; y finalmente, se comprueba que los textos "Matemáticas" y "Historia" estén presentes en el documento.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688FFD8-2F46-FDF4-6F01-74B37D5B9E7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8520"/>
          <a:stretch/>
        </p:blipFill>
        <p:spPr>
          <a:xfrm>
            <a:off x="4097576" y="4706434"/>
            <a:ext cx="9971925" cy="513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15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4670386" y="584476"/>
            <a:ext cx="1188056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13"/>
              </a:lnSpc>
            </a:pPr>
            <a:r>
              <a:rPr lang="en-US" sz="7200" dirty="0">
                <a:solidFill>
                  <a:srgbClr val="000000"/>
                </a:solidFill>
                <a:latin typeface="Monkey"/>
                <a:ea typeface="Monkey"/>
                <a:cs typeface="Monkey"/>
                <a:sym typeface="Monkey"/>
              </a:rPr>
              <a:t> </a:t>
            </a:r>
          </a:p>
        </p:txBody>
      </p:sp>
      <p:sp>
        <p:nvSpPr>
          <p:cNvPr id="8" name="Freeform 8"/>
          <p:cNvSpPr/>
          <p:nvPr/>
        </p:nvSpPr>
        <p:spPr>
          <a:xfrm>
            <a:off x="378329" y="355319"/>
            <a:ext cx="2808270" cy="1592273"/>
          </a:xfrm>
          <a:custGeom>
            <a:avLst/>
            <a:gdLst/>
            <a:ahLst/>
            <a:cxnLst/>
            <a:rect l="l" t="t" r="r" b="b"/>
            <a:pathLst>
              <a:path w="2808270" h="1592273">
                <a:moveTo>
                  <a:pt x="0" y="0"/>
                </a:moveTo>
                <a:lnTo>
                  <a:pt x="2808270" y="0"/>
                </a:lnTo>
                <a:lnTo>
                  <a:pt x="2808270" y="1592273"/>
                </a:lnTo>
                <a:lnTo>
                  <a:pt x="0" y="1592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15133923" y="161672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7"/>
                </a:lnTo>
                <a:lnTo>
                  <a:pt x="0" y="29001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74743" y="7718088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9" y="0"/>
                </a:lnTo>
                <a:lnTo>
                  <a:pt x="2465429" y="2900117"/>
                </a:lnTo>
                <a:lnTo>
                  <a:pt x="0" y="29001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0724" y="6057900"/>
            <a:ext cx="573466" cy="604775"/>
          </a:xfrm>
          <a:custGeom>
            <a:avLst/>
            <a:gdLst/>
            <a:ahLst/>
            <a:cxnLst/>
            <a:rect l="l" t="t" r="r" b="b"/>
            <a:pathLst>
              <a:path w="573466" h="604775">
                <a:moveTo>
                  <a:pt x="0" y="0"/>
                </a:moveTo>
                <a:lnTo>
                  <a:pt x="573465" y="0"/>
                </a:lnTo>
                <a:lnTo>
                  <a:pt x="573465" y="604775"/>
                </a:lnTo>
                <a:lnTo>
                  <a:pt x="0" y="6047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13" name="Freeform 13"/>
          <p:cNvSpPr/>
          <p:nvPr/>
        </p:nvSpPr>
        <p:spPr>
          <a:xfrm>
            <a:off x="16905630" y="7747368"/>
            <a:ext cx="573466" cy="604775"/>
          </a:xfrm>
          <a:custGeom>
            <a:avLst/>
            <a:gdLst/>
            <a:ahLst/>
            <a:cxnLst/>
            <a:rect l="l" t="t" r="r" b="b"/>
            <a:pathLst>
              <a:path w="573466" h="604775">
                <a:moveTo>
                  <a:pt x="0" y="0"/>
                </a:moveTo>
                <a:lnTo>
                  <a:pt x="573466" y="0"/>
                </a:lnTo>
                <a:lnTo>
                  <a:pt x="573466" y="604774"/>
                </a:lnTo>
                <a:lnTo>
                  <a:pt x="0" y="6047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291922" y="8653525"/>
            <a:ext cx="573466" cy="604775"/>
          </a:xfrm>
          <a:custGeom>
            <a:avLst/>
            <a:gdLst/>
            <a:ahLst/>
            <a:cxnLst/>
            <a:rect l="l" t="t" r="r" b="b"/>
            <a:pathLst>
              <a:path w="573466" h="604775">
                <a:moveTo>
                  <a:pt x="0" y="0"/>
                </a:moveTo>
                <a:lnTo>
                  <a:pt x="573465" y="0"/>
                </a:lnTo>
                <a:lnTo>
                  <a:pt x="573465" y="604775"/>
                </a:lnTo>
                <a:lnTo>
                  <a:pt x="0" y="6047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ABD624F-8045-16D3-CC4F-CDF8B76DBEBF}"/>
              </a:ext>
            </a:extLst>
          </p:cNvPr>
          <p:cNvSpPr txBox="1"/>
          <p:nvPr/>
        </p:nvSpPr>
        <p:spPr>
          <a:xfrm>
            <a:off x="1602538" y="2473164"/>
            <a:ext cx="15082924" cy="5746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800" dirty="0">
                <a:latin typeface="Berlin Sans FB" panose="020E0602020502020306" pitchFamily="34" charset="0"/>
              </a:rPr>
              <a:t>El buen funcionamiento de un sistema de software se asegura mediante la ejecución de pruebas que verifican su correcta operación, seguridad, rendimiento y experiencia de usuario. En este proyecto se aplicaron pruebas a microservicios desarrollados en Java (Spring </a:t>
            </a:r>
            <a:r>
              <a:rPr lang="es-ES" sz="2800" dirty="0" err="1">
                <a:latin typeface="Berlin Sans FB" panose="020E0602020502020306" pitchFamily="34" charset="0"/>
              </a:rPr>
              <a:t>Boot</a:t>
            </a:r>
            <a:r>
              <a:rPr lang="es-ES" sz="2800" dirty="0">
                <a:latin typeface="Berlin Sans FB" panose="020E0602020502020306" pitchFamily="34" charset="0"/>
              </a:rPr>
              <a:t>), JavaScript, Astro, </a:t>
            </a:r>
            <a:r>
              <a:rPr lang="es-ES" sz="2800" dirty="0" err="1">
                <a:latin typeface="Berlin Sans FB" panose="020E0602020502020306" pitchFamily="34" charset="0"/>
              </a:rPr>
              <a:t>React</a:t>
            </a:r>
            <a:r>
              <a:rPr lang="es-ES" sz="2800" dirty="0">
                <a:latin typeface="Berlin Sans FB" panose="020E0602020502020306" pitchFamily="34" charset="0"/>
              </a:rPr>
              <a:t>, </a:t>
            </a:r>
            <a:r>
              <a:rPr lang="es-ES" sz="2800" dirty="0" err="1">
                <a:latin typeface="Berlin Sans FB" panose="020E0602020502020306" pitchFamily="34" charset="0"/>
              </a:rPr>
              <a:t>NestJS</a:t>
            </a:r>
            <a:r>
              <a:rPr lang="es-ES" sz="2800" dirty="0">
                <a:latin typeface="Berlin Sans FB" panose="020E0602020502020306" pitchFamily="34" charset="0"/>
              </a:rPr>
              <a:t> y Angular, utilizando herramientas como </a:t>
            </a:r>
            <a:r>
              <a:rPr lang="es-ES" sz="2800" dirty="0" err="1">
                <a:latin typeface="Berlin Sans FB" panose="020E0602020502020306" pitchFamily="34" charset="0"/>
              </a:rPr>
              <a:t>JUnit</a:t>
            </a:r>
            <a:r>
              <a:rPr lang="es-ES" sz="2800" dirty="0">
                <a:latin typeface="Berlin Sans FB" panose="020E0602020502020306" pitchFamily="34" charset="0"/>
              </a:rPr>
              <a:t> 5, </a:t>
            </a:r>
            <a:r>
              <a:rPr lang="es-ES" sz="2800" dirty="0" err="1">
                <a:latin typeface="Berlin Sans FB" panose="020E0602020502020306" pitchFamily="34" charset="0"/>
              </a:rPr>
              <a:t>Mockito</a:t>
            </a:r>
            <a:r>
              <a:rPr lang="es-ES" sz="2800" dirty="0">
                <a:latin typeface="Berlin Sans FB" panose="020E0602020502020306" pitchFamily="34" charset="0"/>
              </a:rPr>
              <a:t>, </a:t>
            </a:r>
            <a:r>
              <a:rPr lang="es-ES" sz="2800" dirty="0" err="1">
                <a:latin typeface="Berlin Sans FB" panose="020E0602020502020306" pitchFamily="34" charset="0"/>
              </a:rPr>
              <a:t>MockMvc</a:t>
            </a:r>
            <a:r>
              <a:rPr lang="es-ES" sz="2800" dirty="0">
                <a:latin typeface="Berlin Sans FB" panose="020E0602020502020306" pitchFamily="34" charset="0"/>
              </a:rPr>
              <a:t>, </a:t>
            </a:r>
            <a:r>
              <a:rPr lang="es-ES" sz="2800" dirty="0" err="1">
                <a:latin typeface="Berlin Sans FB" panose="020E0602020502020306" pitchFamily="34" charset="0"/>
              </a:rPr>
              <a:t>Jest</a:t>
            </a:r>
            <a:r>
              <a:rPr lang="es-ES" sz="2800" dirty="0">
                <a:latin typeface="Berlin Sans FB" panose="020E0602020502020306" pitchFamily="34" charset="0"/>
              </a:rPr>
              <a:t>, </a:t>
            </a:r>
            <a:r>
              <a:rPr lang="es-ES" sz="2800" dirty="0" err="1">
                <a:latin typeface="Berlin Sans FB" panose="020E0602020502020306" pitchFamily="34" charset="0"/>
              </a:rPr>
              <a:t>Supertest</a:t>
            </a:r>
            <a:r>
              <a:rPr lang="es-ES" sz="2800" dirty="0">
                <a:latin typeface="Berlin Sans FB" panose="020E0602020502020306" pitchFamily="34" charset="0"/>
              </a:rPr>
              <a:t> y </a:t>
            </a:r>
            <a:r>
              <a:rPr lang="es-ES" sz="2800" dirty="0" err="1">
                <a:latin typeface="Berlin Sans FB" panose="020E0602020502020306" pitchFamily="34" charset="0"/>
              </a:rPr>
              <a:t>Testing</a:t>
            </a:r>
            <a:r>
              <a:rPr lang="es-ES" sz="2800" dirty="0">
                <a:latin typeface="Berlin Sans FB" panose="020E0602020502020306" pitchFamily="34" charset="0"/>
              </a:rPr>
              <a:t> Library.</a:t>
            </a:r>
          </a:p>
          <a:p>
            <a:pPr algn="just">
              <a:lnSpc>
                <a:spcPct val="150000"/>
              </a:lnSpc>
            </a:pPr>
            <a:r>
              <a:rPr lang="es-ES" sz="2800" dirty="0">
                <a:latin typeface="Berlin Sans FB" panose="020E0602020502020306" pitchFamily="34" charset="0"/>
              </a:rPr>
              <a:t>Las pruebas incluyeron desde evaluaciones unitarias hasta revisiones de sistema, seguridad, desempeño y usabilidad, analizando controladores, servicios, componentes y flujos críticos bajo escenarios similares a los de uso real.</a:t>
            </a:r>
          </a:p>
          <a:p>
            <a:pPr algn="just">
              <a:lnSpc>
                <a:spcPct val="150000"/>
              </a:lnSpc>
            </a:pPr>
            <a:endParaRPr lang="es-ES" sz="2400" dirty="0">
              <a:latin typeface="Berlin Sans FB" panose="020E0602020502020306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AF68E13-AEF2-A666-5715-111F30C206BF}"/>
              </a:ext>
            </a:extLst>
          </p:cNvPr>
          <p:cNvSpPr txBox="1"/>
          <p:nvPr/>
        </p:nvSpPr>
        <p:spPr>
          <a:xfrm>
            <a:off x="4423410" y="906310"/>
            <a:ext cx="944118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6800" dirty="0">
                <a:latin typeface="Berlin Sans FB" panose="020E0602020502020306" pitchFamily="34" charset="0"/>
              </a:rPr>
              <a:t>Introducción</a:t>
            </a:r>
            <a:endParaRPr lang="es-ES" sz="6800" dirty="0">
              <a:latin typeface="Berlin Sans FB" panose="020E0602020502020306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512884" y="1212653"/>
            <a:ext cx="16010354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n/>
                <a:latin typeface="Berlin Sans FB" panose="020E0602020502020306" pitchFamily="34" charset="0"/>
              </a:rPr>
              <a:t>Prueba de aceptación </a:t>
            </a:r>
            <a:r>
              <a:rPr lang="es-ES" sz="6000" dirty="0" err="1">
                <a:ln/>
                <a:latin typeface="Berlin Sans FB" panose="020E0602020502020306" pitchFamily="34" charset="0"/>
              </a:rPr>
              <a:t>react</a:t>
            </a:r>
            <a:endParaRPr lang="es-ES" sz="6000" cap="none" spc="0" dirty="0">
              <a:ln/>
              <a:effectLst/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77F498F-FF0E-2102-6DCC-5EA508045837}"/>
              </a:ext>
            </a:extLst>
          </p:cNvPr>
          <p:cNvSpPr txBox="1"/>
          <p:nvPr/>
        </p:nvSpPr>
        <p:spPr>
          <a:xfrm>
            <a:off x="796582" y="1906048"/>
            <a:ext cx="16332362" cy="2238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Esta prueba valida que un usuario pueda agregar un curso desde la interfaz del componente </a:t>
            </a:r>
            <a:r>
              <a:rPr lang="es-ES" sz="2400" dirty="0" err="1">
                <a:latin typeface="Berlin Sans FB" panose="020E0602020502020306" pitchFamily="34" charset="0"/>
              </a:rPr>
              <a:t>CourseList</a:t>
            </a: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La prueba realiza los siguientes pasos: renderiza el componente, simula un clic en “Agregar Curso”, completa los campos del formulario con un nuevo curso (Nombre: Química, Profesor: Laura), simula un clic en “Guardar” y finalmente verifica que el nuevo curso aparezca en la tabla, confirmando que se agregó correctamente.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E6C557E-D906-F0A5-AF42-7AB05C38A34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6643"/>
          <a:stretch/>
        </p:blipFill>
        <p:spPr>
          <a:xfrm>
            <a:off x="4182556" y="4171664"/>
            <a:ext cx="10854841" cy="570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68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24000" y="12126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n/>
                <a:latin typeface="Berlin Sans FB" panose="020E0602020502020306" pitchFamily="34" charset="0"/>
              </a:rPr>
              <a:t>Prueba de seguridad </a:t>
            </a:r>
            <a:r>
              <a:rPr lang="es-ES" sz="6000" dirty="0" err="1">
                <a:ln/>
                <a:latin typeface="Berlin Sans FB" panose="020E0602020502020306" pitchFamily="34" charset="0"/>
              </a:rPr>
              <a:t>react</a:t>
            </a:r>
            <a:endParaRPr lang="es-ES" sz="6000" cap="none" spc="0" dirty="0">
              <a:ln/>
              <a:effectLst/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1B017BE1-1A91-0C87-99AD-096A591D9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591" y="2131032"/>
            <a:ext cx="17373600" cy="2238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Esta prueba valida que la función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createCourse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detecte y rechace datos potencialmente peligrosos, como intentos de inyección SQL.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Para ello, se simula el envío de un curso con contenido malicioso en el nombre, se </a:t>
            </a:r>
            <a:r>
              <a:rPr kumimoji="0" lang="es-ES" altLang="es-ES" sz="24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mockea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fetch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para que responda como un error del servidor (ok: false), se llama a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createCourse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con el dato inseguro y se verifica que la función devuelva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null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, indicando que el sistema no acepta información riesgosa</a:t>
            </a:r>
            <a:r>
              <a:rPr kumimoji="0" lang="es-ES" altLang="es-ES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s-ES" altLang="es-E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2B371FF-6365-9FB9-FDA7-783F5348CF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072"/>
          <a:stretch/>
        </p:blipFill>
        <p:spPr>
          <a:xfrm>
            <a:off x="4388835" y="4461202"/>
            <a:ext cx="10580083" cy="564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025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24000" y="12126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n/>
                <a:latin typeface="Berlin Sans FB" panose="020E0602020502020306" pitchFamily="34" charset="0"/>
              </a:rPr>
              <a:t>Prueba sistema </a:t>
            </a:r>
            <a:r>
              <a:rPr lang="es-ES" sz="6000" dirty="0" err="1">
                <a:ln/>
                <a:latin typeface="Berlin Sans FB" panose="020E0602020502020306" pitchFamily="34" charset="0"/>
              </a:rPr>
              <a:t>react</a:t>
            </a:r>
            <a:endParaRPr lang="es-ES" sz="6000" cap="none" spc="0" dirty="0">
              <a:ln/>
              <a:effectLst/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CC8103F-D8BF-F437-4F78-A5E35A9D7127}"/>
              </a:ext>
            </a:extLst>
          </p:cNvPr>
          <p:cNvSpPr txBox="1"/>
          <p:nvPr/>
        </p:nvSpPr>
        <p:spPr>
          <a:xfrm>
            <a:off x="1060718" y="1899063"/>
            <a:ext cx="15925799" cy="1684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Esta prueba valida que el componente principal App muestre correctamente la información de la lista de cursos.</a:t>
            </a:r>
          </a:p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La prueba renderiza el componente App, verifica que el título "Lista de Cursos" aparezca en pantalla y comprueba que los cursos Base de Datos, Programación Web y Sistemas Distribuidos se muestren correctamente en la interfaz.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54302BB-CB84-8B66-3169-C0454EAB115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7413"/>
          <a:stretch/>
        </p:blipFill>
        <p:spPr>
          <a:xfrm>
            <a:off x="4190999" y="4029296"/>
            <a:ext cx="10019501" cy="521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27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24000" y="12126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n/>
                <a:latin typeface="Berlin Sans FB" panose="020E0602020502020306" pitchFamily="34" charset="0"/>
              </a:rPr>
              <a:t>Prueba rendimiento </a:t>
            </a:r>
            <a:r>
              <a:rPr lang="es-ES" sz="6000" dirty="0" err="1">
                <a:ln/>
                <a:latin typeface="Berlin Sans FB" panose="020E0602020502020306" pitchFamily="34" charset="0"/>
              </a:rPr>
              <a:t>react</a:t>
            </a:r>
            <a:endParaRPr lang="es-ES" sz="6000" cap="none" spc="0" dirty="0">
              <a:ln/>
              <a:effectLst/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EF3C7B6-98A9-1433-74FC-1704B270592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5411"/>
          <a:stretch/>
        </p:blipFill>
        <p:spPr>
          <a:xfrm>
            <a:off x="4100152" y="3893175"/>
            <a:ext cx="10272478" cy="5465637"/>
          </a:xfrm>
          <a:prstGeom prst="rect">
            <a:avLst/>
          </a:prstGeom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24865DE5-52FD-034B-F324-200C5501887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90600" y="1551245"/>
            <a:ext cx="16306800" cy="1684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Este archivo es el punto de entrada principal de la aplicación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React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. Importa las dependencias, estilos y el componente App, obtiene el elemento HTML con id "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root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" y renderiza &lt;App /&gt; dentro de &lt;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React.StrictMode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&gt; para detectar errores y fomentar buenas prácticas. Opcionalmente, llama a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reportWebVitals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(console.log) para medir el rendimiento de la aplicación. </a:t>
            </a:r>
          </a:p>
        </p:txBody>
      </p:sp>
    </p:spTree>
    <p:extLst>
      <p:ext uri="{BB962C8B-B14F-4D97-AF65-F5344CB8AC3E}">
        <p14:creationId xmlns:p14="http://schemas.microsoft.com/office/powerpoint/2010/main" val="194608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24000" y="12126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n/>
                <a:latin typeface="Berlin Sans FB" panose="020E0602020502020306" pitchFamily="34" charset="0"/>
              </a:rPr>
              <a:t>Prueba usabilidad </a:t>
            </a:r>
            <a:r>
              <a:rPr lang="es-ES" sz="6000" dirty="0" err="1">
                <a:ln/>
                <a:latin typeface="Berlin Sans FB" panose="020E0602020502020306" pitchFamily="34" charset="0"/>
              </a:rPr>
              <a:t>react</a:t>
            </a:r>
            <a:endParaRPr lang="es-ES" sz="6000" cap="none" spc="0" dirty="0">
              <a:ln/>
              <a:effectLst/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CC8103F-D8BF-F437-4F78-A5E35A9D7127}"/>
              </a:ext>
            </a:extLst>
          </p:cNvPr>
          <p:cNvSpPr txBox="1"/>
          <p:nvPr/>
        </p:nvSpPr>
        <p:spPr>
          <a:xfrm>
            <a:off x="1060718" y="1899063"/>
            <a:ext cx="15925799" cy="2248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Esta prueba verifica que la función de búsqueda en </a:t>
            </a:r>
            <a:r>
              <a:rPr lang="es-ES" sz="2400" dirty="0" err="1">
                <a:latin typeface="Berlin Sans FB" panose="020E0602020502020306" pitchFamily="34" charset="0"/>
              </a:rPr>
              <a:t>CourseList</a:t>
            </a:r>
            <a:r>
              <a:rPr lang="es-ES" sz="2400" dirty="0">
                <a:latin typeface="Berlin Sans FB" panose="020E0602020502020306" pitchFamily="34" charset="0"/>
              </a:rPr>
              <a:t> funcione correctamente. Se simula la respuesta del servidor con los cursos Matemáticas, Historia y Física, se renderiza el componente y se ingresa "historia" en el campo de búsqueda. La prueba confirma que solo Historia permanece visible, asegurando que la búsqueda filtra correctamente la lista de cursos según la entrada del usuario.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CF5B02E-2966-5E49-9C7D-430A2C87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9870"/>
          <a:stretch/>
        </p:blipFill>
        <p:spPr>
          <a:xfrm>
            <a:off x="3733192" y="4147435"/>
            <a:ext cx="11532490" cy="584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92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24000" y="12126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atin typeface="Berlin Sans FB" panose="020E0602020502020306" pitchFamily="34" charset="0"/>
              </a:rPr>
              <a:t>Configuración de pruebas en </a:t>
            </a:r>
            <a:r>
              <a:rPr lang="es-ES" sz="6000" dirty="0" err="1">
                <a:latin typeface="Berlin Sans FB" panose="020E0602020502020306" pitchFamily="34" charset="0"/>
              </a:rPr>
              <a:t>react</a:t>
            </a:r>
            <a:endParaRPr lang="es-ES" sz="6000" dirty="0"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78B6DD3-1C71-03D2-B89C-10D8A583912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6001"/>
          <a:stretch/>
        </p:blipFill>
        <p:spPr>
          <a:xfrm>
            <a:off x="4744230" y="4100617"/>
            <a:ext cx="9734208" cy="5146881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CC8103F-D8BF-F437-4F78-A5E35A9D7127}"/>
              </a:ext>
            </a:extLst>
          </p:cNvPr>
          <p:cNvSpPr txBox="1"/>
          <p:nvPr/>
        </p:nvSpPr>
        <p:spPr>
          <a:xfrm>
            <a:off x="1060718" y="1899063"/>
            <a:ext cx="15925799" cy="2238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El archivo setupTests.js configura el entorno global de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Jest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, permitiendo ejecutar pruebas de manera consistente y sin repetir configuraciones. Activa los </a:t>
            </a:r>
            <a:r>
              <a:rPr kumimoji="0" lang="es-ES" altLang="es-ES" sz="24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matchers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de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Testing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Library, limpia los </a:t>
            </a:r>
            <a:r>
              <a:rPr kumimoji="0" lang="es-ES" altLang="es-ES" sz="24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mocks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antes de cada prueba, simula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fetch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si no existe, oculta errores innecesarios y configura data-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testid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para facilitar la identificación de elementos en los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tests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endParaRPr lang="es-ES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400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24000" y="12126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atin typeface="Berlin Sans FB" panose="020E0602020502020306" pitchFamily="34" charset="0"/>
              </a:rPr>
              <a:t>Prueba unitaria </a:t>
            </a:r>
            <a:r>
              <a:rPr lang="es-ES" sz="6000" dirty="0" err="1">
                <a:latin typeface="Berlin Sans FB" panose="020E0602020502020306" pitchFamily="34" charset="0"/>
              </a:rPr>
              <a:t>student</a:t>
            </a:r>
            <a:r>
              <a:rPr lang="es-ES" sz="6000" dirty="0">
                <a:latin typeface="Berlin Sans FB" panose="020E0602020502020306" pitchFamily="34" charset="0"/>
              </a:rPr>
              <a:t> </a:t>
            </a:r>
            <a:r>
              <a:rPr lang="es-ES" sz="6000" dirty="0" err="1">
                <a:latin typeface="Berlin Sans FB" panose="020E0602020502020306" pitchFamily="34" charset="0"/>
              </a:rPr>
              <a:t>nest</a:t>
            </a:r>
            <a:endParaRPr lang="es-ES" sz="6000" dirty="0"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E123237-13EA-FF17-E4C0-3F493DB7DDB7}"/>
              </a:ext>
            </a:extLst>
          </p:cNvPr>
          <p:cNvSpPr txBox="1"/>
          <p:nvPr/>
        </p:nvSpPr>
        <p:spPr>
          <a:xfrm>
            <a:off x="1307937" y="1743130"/>
            <a:ext cx="16383000" cy="4454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Las pruebas unitarias verifican que los métodos de </a:t>
            </a:r>
            <a:r>
              <a:rPr lang="es-ES" sz="2400" dirty="0" err="1">
                <a:latin typeface="Berlin Sans FB" panose="020E0602020502020306" pitchFamily="34" charset="0"/>
              </a:rPr>
              <a:t>StudentService</a:t>
            </a:r>
            <a:r>
              <a:rPr lang="es-ES" sz="2400" dirty="0">
                <a:latin typeface="Berlin Sans FB" panose="020E0602020502020306" pitchFamily="34" charset="0"/>
              </a:rPr>
              <a:t> funcionen correctamente simulando Axios, sin realizar llamadas reales al </a:t>
            </a:r>
            <a:r>
              <a:rPr lang="es-ES" sz="2400" dirty="0" err="1">
                <a:latin typeface="Berlin Sans FB" panose="020E0602020502020306" pitchFamily="34" charset="0"/>
              </a:rPr>
              <a:t>backend</a:t>
            </a:r>
            <a:r>
              <a:rPr lang="es-ES" sz="2400" dirty="0">
                <a:latin typeface="Berlin Sans FB" panose="020E0602020502020306" pitchFamily="34" charset="0"/>
              </a:rPr>
              <a:t>. Se utiliza un </a:t>
            </a:r>
            <a:r>
              <a:rPr lang="es-ES" sz="2400" i="1" dirty="0" err="1">
                <a:latin typeface="Berlin Sans FB" panose="020E0602020502020306" pitchFamily="34" charset="0"/>
              </a:rPr>
              <a:t>mock</a:t>
            </a:r>
            <a:r>
              <a:rPr lang="es-ES" sz="2400" dirty="0">
                <a:latin typeface="Berlin Sans FB" panose="020E0602020502020306" pitchFamily="34" charset="0"/>
              </a:rPr>
              <a:t> de Axios y un módulo de prueba que carga únicamente el servicio.</a:t>
            </a:r>
          </a:p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Se comprueba que: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Berlin Sans FB" panose="020E0602020502020306" pitchFamily="34" charset="0"/>
              </a:rPr>
              <a:t>Obtener estudiantes: devuelve la lista simulada y usa la URL correcta.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Berlin Sans FB" panose="020E0602020502020306" pitchFamily="34" charset="0"/>
              </a:rPr>
              <a:t>Crear estudiante: envía los datos adecuados y recibe la respuesta simulada.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Berlin Sans FB" panose="020E0602020502020306" pitchFamily="34" charset="0"/>
              </a:rPr>
              <a:t>Eliminar estudiante: llama a la ruta con el ID y obtiene el mensaje esperado.</a:t>
            </a:r>
          </a:p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En conjunto, el archivo asegura que </a:t>
            </a:r>
            <a:r>
              <a:rPr lang="es-ES" sz="2400" dirty="0" err="1">
                <a:latin typeface="Berlin Sans FB" panose="020E0602020502020306" pitchFamily="34" charset="0"/>
              </a:rPr>
              <a:t>StudentService</a:t>
            </a:r>
            <a:r>
              <a:rPr lang="es-ES" sz="2400" dirty="0">
                <a:latin typeface="Berlin Sans FB" panose="020E0602020502020306" pitchFamily="34" charset="0"/>
              </a:rPr>
              <a:t> realice correctamente sus operaciones principales (listar, crear y eliminar estudiantes) usando </a:t>
            </a:r>
            <a:r>
              <a:rPr lang="es-ES" sz="2400" i="1" dirty="0" err="1">
                <a:latin typeface="Berlin Sans FB" panose="020E0602020502020306" pitchFamily="34" charset="0"/>
              </a:rPr>
              <a:t>mocks</a:t>
            </a:r>
            <a:r>
              <a:rPr lang="es-ES" sz="2400" dirty="0">
                <a:latin typeface="Berlin Sans FB" panose="020E0602020502020306" pitchFamily="34" charset="0"/>
              </a:rPr>
              <a:t> de Axios.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3E20BFE-8F26-884F-7BCB-70B61C94561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7337"/>
          <a:stretch/>
        </p:blipFill>
        <p:spPr>
          <a:xfrm>
            <a:off x="6527002" y="5723941"/>
            <a:ext cx="8163613" cy="42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30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24000" y="12126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6" name="Google Shape;392;p64">
            <a:extLst>
              <a:ext uri="{FF2B5EF4-FFF2-40B4-BE49-F238E27FC236}">
                <a16:creationId xmlns:a16="http://schemas.microsoft.com/office/drawing/2014/main" id="{87FD2F7A-E352-33CA-C2FE-9C0E60BF7A86}"/>
              </a:ext>
            </a:extLst>
          </p:cNvPr>
          <p:cNvSpPr txBox="1">
            <a:spLocks/>
          </p:cNvSpPr>
          <p:nvPr/>
        </p:nvSpPr>
        <p:spPr>
          <a:xfrm>
            <a:off x="1676400" y="13650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atin typeface="Berlin Sans FB" panose="020E0602020502020306" pitchFamily="34" charset="0"/>
              </a:rPr>
              <a:t>prueba unitaria </a:t>
            </a:r>
            <a:r>
              <a:rPr lang="es-ES" sz="6000" dirty="0" err="1">
                <a:latin typeface="Berlin Sans FB" panose="020E0602020502020306" pitchFamily="34" charset="0"/>
              </a:rPr>
              <a:t>student</a:t>
            </a:r>
            <a:r>
              <a:rPr lang="es-ES" sz="6000" dirty="0">
                <a:latin typeface="Berlin Sans FB" panose="020E0602020502020306" pitchFamily="34" charset="0"/>
              </a:rPr>
              <a:t> </a:t>
            </a:r>
            <a:r>
              <a:rPr lang="es-ES" sz="6000" dirty="0" err="1">
                <a:latin typeface="Berlin Sans FB" panose="020E0602020502020306" pitchFamily="34" charset="0"/>
              </a:rPr>
              <a:t>nest</a:t>
            </a:r>
            <a:endParaRPr lang="es-ES" sz="6000" dirty="0"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C5C15848-B62C-0201-89A1-24AECB299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613" y="1760554"/>
            <a:ext cx="16001998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Este archivo realiza pruebas unitarias para garantizar que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CourseService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funcione correctamente sin conectarse a un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backend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real, utilizando </a:t>
            </a:r>
            <a:r>
              <a:rPr kumimoji="0" lang="es-ES" altLang="es-ES" sz="240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mocks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de Axios. Se crea un módulo de prueba de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NestJS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que solo incluye el servicio evaluado.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Las pruebas principales son: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Obtener todos los cursos: se simula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axios.get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, se verifica que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getAllCourses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() devuelva los datos simulados y que se haya llamado a la URL /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all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Obtener un curso por ID: se simula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axios.get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con un curso específico, se comprueba que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getCourseById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(1) retorne ese curso y que se haya llamado a /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search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/1.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C55CAFE-106F-57A0-FEAD-1671A2DDFA0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9646"/>
          <a:stretch/>
        </p:blipFill>
        <p:spPr>
          <a:xfrm>
            <a:off x="6368790" y="5353462"/>
            <a:ext cx="9181620" cy="466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23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24000" y="12126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6" name="Google Shape;392;p64">
            <a:extLst>
              <a:ext uri="{FF2B5EF4-FFF2-40B4-BE49-F238E27FC236}">
                <a16:creationId xmlns:a16="http://schemas.microsoft.com/office/drawing/2014/main" id="{87FD2F7A-E352-33CA-C2FE-9C0E60BF7A86}"/>
              </a:ext>
            </a:extLst>
          </p:cNvPr>
          <p:cNvSpPr txBox="1">
            <a:spLocks/>
          </p:cNvSpPr>
          <p:nvPr/>
        </p:nvSpPr>
        <p:spPr>
          <a:xfrm>
            <a:off x="1676400" y="13650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atin typeface="Berlin Sans FB" panose="020E0602020502020306" pitchFamily="34" charset="0"/>
              </a:rPr>
              <a:t>Prueba integración </a:t>
            </a:r>
            <a:r>
              <a:rPr lang="es-ES" sz="6000" dirty="0" err="1">
                <a:latin typeface="Berlin Sans FB" panose="020E0602020502020306" pitchFamily="34" charset="0"/>
              </a:rPr>
              <a:t>nest</a:t>
            </a:r>
            <a:endParaRPr lang="es-ES" sz="6000" dirty="0"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8F80EBB6-311D-502D-2831-FA06D6D7D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368" y="1803359"/>
            <a:ext cx="16992599" cy="3346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Este archivo realiza una prueba de integración para verificar que la API de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NestJS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obtenga correctamente los estudiantes asociados a un curso. Se utiliza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Supertest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para llamar a los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endpoints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reales y Axios se simula con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Jest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para evitar llamadas a otros microservicios, devolviendo dos estudiantes falsos al consultar el curso 1.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La prueba se ejecuta en un entorno de pruebas basado en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AppModule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, permitiendo evaluar la ruta /api/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course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/1/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students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sin depender de servicios externos. Se verifica que la respuesta tenga código 200, devuelva un arreglo con estudiantes y que cada uno incluya información como nombre y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courseId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1979719-662D-DC8D-2190-9793C8FC7B0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7201"/>
          <a:stretch/>
        </p:blipFill>
        <p:spPr>
          <a:xfrm>
            <a:off x="7690073" y="4903742"/>
            <a:ext cx="9144001" cy="477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12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24000" y="12126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6" name="Google Shape;392;p64">
            <a:extLst>
              <a:ext uri="{FF2B5EF4-FFF2-40B4-BE49-F238E27FC236}">
                <a16:creationId xmlns:a16="http://schemas.microsoft.com/office/drawing/2014/main" id="{87FD2F7A-E352-33CA-C2FE-9C0E60BF7A86}"/>
              </a:ext>
            </a:extLst>
          </p:cNvPr>
          <p:cNvSpPr txBox="1">
            <a:spLocks/>
          </p:cNvSpPr>
          <p:nvPr/>
        </p:nvSpPr>
        <p:spPr>
          <a:xfrm>
            <a:off x="1676400" y="13650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atin typeface="Berlin Sans FB" panose="020E0602020502020306" pitchFamily="34" charset="0"/>
              </a:rPr>
              <a:t>Prueba aceptación </a:t>
            </a:r>
            <a:r>
              <a:rPr lang="es-ES" sz="6000" dirty="0" err="1">
                <a:latin typeface="Berlin Sans FB" panose="020E0602020502020306" pitchFamily="34" charset="0"/>
              </a:rPr>
              <a:t>nest</a:t>
            </a:r>
            <a:endParaRPr lang="es-ES" sz="6000" dirty="0"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E9085D9-C660-D4FC-0D03-A14FA8C6C0AD}"/>
              </a:ext>
            </a:extLst>
          </p:cNvPr>
          <p:cNvSpPr txBox="1"/>
          <p:nvPr/>
        </p:nvSpPr>
        <p:spPr>
          <a:xfrm>
            <a:off x="1022618" y="1964817"/>
            <a:ext cx="16002000" cy="4454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Este archivo realiza una prueba de aceptación para </a:t>
            </a:r>
            <a:r>
              <a:rPr lang="es-ES" sz="2400" dirty="0" err="1">
                <a:latin typeface="Berlin Sans FB" panose="020E0602020502020306" pitchFamily="34" charset="0"/>
              </a:rPr>
              <a:t>CourseController</a:t>
            </a:r>
            <a:r>
              <a:rPr lang="es-ES" sz="2400" dirty="0">
                <a:latin typeface="Berlin Sans FB" panose="020E0602020502020306" pitchFamily="34" charset="0"/>
              </a:rPr>
              <a:t> en </a:t>
            </a:r>
            <a:r>
              <a:rPr lang="es-ES" sz="2400" dirty="0" err="1">
                <a:latin typeface="Berlin Sans FB" panose="020E0602020502020306" pitchFamily="34" charset="0"/>
              </a:rPr>
              <a:t>NestJS</a:t>
            </a:r>
            <a:r>
              <a:rPr lang="es-ES" sz="2400" dirty="0">
                <a:latin typeface="Berlin Sans FB" panose="020E0602020502020306" pitchFamily="34" charset="0"/>
              </a:rPr>
              <a:t>, con el objetivo de verificar que el controlador devuelva correctamente la información al usuario final. Se utiliza un </a:t>
            </a:r>
            <a:r>
              <a:rPr lang="es-ES" sz="2400" dirty="0" err="1">
                <a:latin typeface="Berlin Sans FB" panose="020E0602020502020306" pitchFamily="34" charset="0"/>
              </a:rPr>
              <a:t>CourseService</a:t>
            </a:r>
            <a:r>
              <a:rPr lang="es-ES" sz="2400" dirty="0">
                <a:latin typeface="Berlin Sans FB" panose="020E0602020502020306" pitchFamily="34" charset="0"/>
              </a:rPr>
              <a:t> completamente simulado con </a:t>
            </a:r>
            <a:r>
              <a:rPr lang="es-ES" sz="2400" dirty="0" err="1">
                <a:latin typeface="Berlin Sans FB" panose="020E0602020502020306" pitchFamily="34" charset="0"/>
              </a:rPr>
              <a:t>Jest</a:t>
            </a: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Se crea un módulo de prueba que incluye el controlador real, pero reemplaza el servicio por un </a:t>
            </a:r>
            <a:r>
              <a:rPr lang="es-ES" sz="2400" i="1" dirty="0" err="1">
                <a:latin typeface="Berlin Sans FB" panose="020E0602020502020306" pitchFamily="34" charset="0"/>
              </a:rPr>
              <a:t>mock</a:t>
            </a:r>
            <a:r>
              <a:rPr lang="es-ES" sz="2400" dirty="0">
                <a:latin typeface="Berlin Sans FB" panose="020E0602020502020306" pitchFamily="34" charset="0"/>
              </a:rPr>
              <a:t> que devuelve cursos simulados, enfocando la prueba únicamente en el comportamiento del controlador.</a:t>
            </a:r>
          </a:p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Las pruebas principales son: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Berlin Sans FB" panose="020E0602020502020306" pitchFamily="34" charset="0"/>
              </a:rPr>
              <a:t>Verificar que el método que obtiene todos los cursos devuelva la lista simulada y que el servicio haya sido llamado.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Berlin Sans FB" panose="020E0602020502020306" pitchFamily="34" charset="0"/>
              </a:rPr>
              <a:t>Confirmar que el método que obtiene un curso por ID retorne el curso correcto y que el controlador envíe el ID adecuado al servicio.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F96C6D9-E008-1F32-8664-7B16162275A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8068"/>
          <a:stretch/>
        </p:blipFill>
        <p:spPr>
          <a:xfrm>
            <a:off x="7162800" y="5797071"/>
            <a:ext cx="8147474" cy="421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47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7462734" flipH="1">
            <a:off x="14924124" y="-1879107"/>
            <a:ext cx="6727751" cy="6347146"/>
          </a:xfrm>
          <a:custGeom>
            <a:avLst/>
            <a:gdLst/>
            <a:ahLst/>
            <a:cxnLst/>
            <a:rect l="l" t="t" r="r" b="b"/>
            <a:pathLst>
              <a:path w="6727751" h="6347146">
                <a:moveTo>
                  <a:pt x="6727752" y="0"/>
                </a:moveTo>
                <a:lnTo>
                  <a:pt x="0" y="0"/>
                </a:lnTo>
                <a:lnTo>
                  <a:pt x="0" y="6347146"/>
                </a:lnTo>
                <a:lnTo>
                  <a:pt x="6727752" y="6347146"/>
                </a:lnTo>
                <a:lnTo>
                  <a:pt x="67277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089871" flipH="1">
            <a:off x="-3403198" y="5826931"/>
            <a:ext cx="6806396" cy="6421342"/>
          </a:xfrm>
          <a:custGeom>
            <a:avLst/>
            <a:gdLst/>
            <a:ahLst/>
            <a:cxnLst/>
            <a:rect l="l" t="t" r="r" b="b"/>
            <a:pathLst>
              <a:path w="6806396" h="6421342">
                <a:moveTo>
                  <a:pt x="6806396" y="0"/>
                </a:moveTo>
                <a:lnTo>
                  <a:pt x="0" y="0"/>
                </a:lnTo>
                <a:lnTo>
                  <a:pt x="0" y="6421343"/>
                </a:lnTo>
                <a:lnTo>
                  <a:pt x="6806396" y="6421343"/>
                </a:lnTo>
                <a:lnTo>
                  <a:pt x="680639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536879" y="5560357"/>
            <a:ext cx="573466" cy="604775"/>
          </a:xfrm>
          <a:custGeom>
            <a:avLst/>
            <a:gdLst/>
            <a:ahLst/>
            <a:cxnLst/>
            <a:rect l="l" t="t" r="r" b="b"/>
            <a:pathLst>
              <a:path w="573466" h="604775">
                <a:moveTo>
                  <a:pt x="0" y="0"/>
                </a:moveTo>
                <a:lnTo>
                  <a:pt x="573466" y="0"/>
                </a:lnTo>
                <a:lnTo>
                  <a:pt x="573466" y="604775"/>
                </a:lnTo>
                <a:lnTo>
                  <a:pt x="0" y="604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743700" y="4586146"/>
            <a:ext cx="573466" cy="604775"/>
          </a:xfrm>
          <a:custGeom>
            <a:avLst/>
            <a:gdLst/>
            <a:ahLst/>
            <a:cxnLst/>
            <a:rect l="l" t="t" r="r" b="b"/>
            <a:pathLst>
              <a:path w="573466" h="604775">
                <a:moveTo>
                  <a:pt x="0" y="0"/>
                </a:moveTo>
                <a:lnTo>
                  <a:pt x="573466" y="0"/>
                </a:lnTo>
                <a:lnTo>
                  <a:pt x="573466" y="604775"/>
                </a:lnTo>
                <a:lnTo>
                  <a:pt x="0" y="6047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229252" y="7357437"/>
            <a:ext cx="2030048" cy="1900863"/>
          </a:xfrm>
          <a:custGeom>
            <a:avLst/>
            <a:gdLst/>
            <a:ahLst/>
            <a:cxnLst/>
            <a:rect l="l" t="t" r="r" b="b"/>
            <a:pathLst>
              <a:path w="2030048" h="1900863">
                <a:moveTo>
                  <a:pt x="0" y="0"/>
                </a:moveTo>
                <a:lnTo>
                  <a:pt x="2030048" y="0"/>
                </a:lnTo>
                <a:lnTo>
                  <a:pt x="2030048" y="1900863"/>
                </a:lnTo>
                <a:lnTo>
                  <a:pt x="0" y="19008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01386" y="551400"/>
            <a:ext cx="2030048" cy="1900863"/>
          </a:xfrm>
          <a:custGeom>
            <a:avLst/>
            <a:gdLst/>
            <a:ahLst/>
            <a:cxnLst/>
            <a:rect l="l" t="t" r="r" b="b"/>
            <a:pathLst>
              <a:path w="2030048" h="1900863">
                <a:moveTo>
                  <a:pt x="0" y="0"/>
                </a:moveTo>
                <a:lnTo>
                  <a:pt x="2030047" y="0"/>
                </a:lnTo>
                <a:lnTo>
                  <a:pt x="2030047" y="1900863"/>
                </a:lnTo>
                <a:lnTo>
                  <a:pt x="0" y="19008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F5528C47-CA68-4981-3663-075D160DE501}"/>
              </a:ext>
            </a:extLst>
          </p:cNvPr>
          <p:cNvSpPr txBox="1">
            <a:spLocks/>
          </p:cNvSpPr>
          <p:nvPr/>
        </p:nvSpPr>
        <p:spPr>
          <a:xfrm>
            <a:off x="3886200" y="980666"/>
            <a:ext cx="5589920" cy="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6800" dirty="0">
                <a:latin typeface="Berlin Sans FB" panose="020E0602020502020306" pitchFamily="34" charset="0"/>
              </a:rPr>
              <a:t>Justificación</a:t>
            </a:r>
            <a:r>
              <a:rPr lang="es-MX" dirty="0"/>
              <a:t>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1365B3-29E6-4A41-B93F-32115A3EC242}"/>
              </a:ext>
            </a:extLst>
          </p:cNvPr>
          <p:cNvSpPr txBox="1"/>
          <p:nvPr/>
        </p:nvSpPr>
        <p:spPr>
          <a:xfrm>
            <a:off x="1881594" y="2022879"/>
            <a:ext cx="13885840" cy="6393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800" dirty="0">
                <a:latin typeface="Berlin Sans FB" panose="020E0602020502020306" pitchFamily="34" charset="0"/>
              </a:rPr>
              <a:t>La implementación de distintos tipos de pruebas resulta fundamental para asegurar que el sistema cumpla con los requisitos funcionales y operativos establecidos. Mediante evaluaciones como pruebas unitarias, de integración, aceptación, seguridad, sistema, rendimiento y usabilidad, es posible identificar errores tempranos, verificar la correcta comunicación entre módulos, validar el cumplimiento de las necesidades del usuario final, garantizar la protección de recursos y roles, analizar el comportamiento global del software, medir su eficiencia y confirmar que la interfaz sea accesible y funcional. Esta diversidad de pruebas justifica su aplicación, ya que permite entregar una solución confiable, robusta y segura, capaz de responder adecuadamente a las condiciones reales de uso.</a:t>
            </a:r>
          </a:p>
          <a:p>
            <a:pPr algn="just">
              <a:lnSpc>
                <a:spcPct val="150000"/>
              </a:lnSpc>
            </a:pPr>
            <a:endParaRPr lang="es-ES" sz="2400" dirty="0">
              <a:latin typeface="Berlin Sans FB" panose="020E0602020502020306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24000" y="12126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6" name="Google Shape;392;p64">
            <a:extLst>
              <a:ext uri="{FF2B5EF4-FFF2-40B4-BE49-F238E27FC236}">
                <a16:creationId xmlns:a16="http://schemas.microsoft.com/office/drawing/2014/main" id="{87FD2F7A-E352-33CA-C2FE-9C0E60BF7A86}"/>
              </a:ext>
            </a:extLst>
          </p:cNvPr>
          <p:cNvSpPr txBox="1">
            <a:spLocks/>
          </p:cNvSpPr>
          <p:nvPr/>
        </p:nvSpPr>
        <p:spPr>
          <a:xfrm>
            <a:off x="1676400" y="13650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atin typeface="Berlin Sans FB" panose="020E0602020502020306" pitchFamily="34" charset="0"/>
              </a:rPr>
              <a:t>Prueba seguridad </a:t>
            </a:r>
            <a:r>
              <a:rPr lang="es-ES" sz="6000" dirty="0" err="1">
                <a:latin typeface="Berlin Sans FB" panose="020E0602020502020306" pitchFamily="34" charset="0"/>
              </a:rPr>
              <a:t>nest</a:t>
            </a:r>
            <a:endParaRPr lang="es-ES" sz="6000" dirty="0"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C1D98EBF-A0F7-F6C8-F1BC-03C996FDF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612" y="1670903"/>
            <a:ext cx="16764000" cy="445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Este archivo realiza una prueba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end-to-end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para verificar que la aplicación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NestJS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responda con los encabezados HTTP adecuados, como parte de las validaciones básicas de seguridad. Se levanta una instancia real de la aplicación mediante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AppModule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y se ejecuta una petición HTTP con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Supertest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La prueba realiza un GET al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endpoint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raíz / y valida que: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La respuesta tenga código 200, indicando que la aplicación funciona correctamente.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El encabezado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content-type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contenga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text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/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html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, asegurando que la respuesta se envía correctamente.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En conjunto, la prueba garantiza que la aplicación se inicia correctamente y que los encabezados HTTP esenciales están presentes, cumpliendo buenas prácticas de seguridad.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4A895A4-3C0E-F2F1-F57A-1A50F125478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6481"/>
          <a:stretch/>
        </p:blipFill>
        <p:spPr>
          <a:xfrm>
            <a:off x="8849477" y="5606832"/>
            <a:ext cx="8463499" cy="445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99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24000" y="12126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6" name="Google Shape;392;p64">
            <a:extLst>
              <a:ext uri="{FF2B5EF4-FFF2-40B4-BE49-F238E27FC236}">
                <a16:creationId xmlns:a16="http://schemas.microsoft.com/office/drawing/2014/main" id="{87FD2F7A-E352-33CA-C2FE-9C0E60BF7A86}"/>
              </a:ext>
            </a:extLst>
          </p:cNvPr>
          <p:cNvSpPr txBox="1">
            <a:spLocks/>
          </p:cNvSpPr>
          <p:nvPr/>
        </p:nvSpPr>
        <p:spPr>
          <a:xfrm>
            <a:off x="1676400" y="13650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atin typeface="Berlin Sans FB" panose="020E0602020502020306" pitchFamily="34" charset="0"/>
              </a:rPr>
              <a:t>Prueba de sistema </a:t>
            </a:r>
            <a:r>
              <a:rPr lang="es-ES" sz="6000" dirty="0" err="1">
                <a:latin typeface="Berlin Sans FB" panose="020E0602020502020306" pitchFamily="34" charset="0"/>
              </a:rPr>
              <a:t>nest</a:t>
            </a:r>
            <a:endParaRPr lang="es-ES" sz="6000" dirty="0"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1BF8A86-EAD6-54D9-52E0-66760F397085}"/>
              </a:ext>
            </a:extLst>
          </p:cNvPr>
          <p:cNvSpPr txBox="1"/>
          <p:nvPr/>
        </p:nvSpPr>
        <p:spPr>
          <a:xfrm>
            <a:off x="1745076" y="2013781"/>
            <a:ext cx="15646562" cy="3900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Este archivo realiza una prueba de sistema para verificar el funcionamiento global de la aplicación </a:t>
            </a:r>
            <a:r>
              <a:rPr lang="es-ES" sz="2400" dirty="0" err="1">
                <a:latin typeface="Berlin Sans FB" panose="020E0602020502020306" pitchFamily="34" charset="0"/>
              </a:rPr>
              <a:t>NestJS</a:t>
            </a:r>
            <a:r>
              <a:rPr lang="es-ES" sz="2400" dirty="0">
                <a:latin typeface="Berlin Sans FB" panose="020E0602020502020306" pitchFamily="34" charset="0"/>
              </a:rPr>
              <a:t> utilizando su módulo principal (</a:t>
            </a:r>
            <a:r>
              <a:rPr lang="es-ES" sz="2400" dirty="0" err="1">
                <a:latin typeface="Berlin Sans FB" panose="020E0602020502020306" pitchFamily="34" charset="0"/>
              </a:rPr>
              <a:t>AppModule</a:t>
            </a:r>
            <a:r>
              <a:rPr lang="es-ES" sz="2400" dirty="0">
                <a:latin typeface="Berlin Sans FB" panose="020E0602020502020306" pitchFamily="34" charset="0"/>
              </a:rPr>
              <a:t>). La prueba evalúa la aplicación completa, no solo partes aisladas del código.</a:t>
            </a:r>
          </a:p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Se levanta toda la aplicación y se envía una petición HTTP a la ruta raíz con </a:t>
            </a:r>
            <a:r>
              <a:rPr lang="es-ES" sz="2400" dirty="0" err="1">
                <a:latin typeface="Berlin Sans FB" panose="020E0602020502020306" pitchFamily="34" charset="0"/>
              </a:rPr>
              <a:t>Supertest</a:t>
            </a:r>
            <a:r>
              <a:rPr lang="es-ES" sz="2400" dirty="0">
                <a:latin typeface="Berlin Sans FB" panose="020E0602020502020306" pitchFamily="34" charset="0"/>
              </a:rPr>
              <a:t>, verificando que: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Berlin Sans FB" panose="020E0602020502020306" pitchFamily="34" charset="0"/>
              </a:rPr>
              <a:t>La respuesta tenga código 200 (OK).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Berlin Sans FB" panose="020E0602020502020306" pitchFamily="34" charset="0"/>
              </a:rPr>
              <a:t>El contenido incluya la palabra “</a:t>
            </a:r>
            <a:r>
              <a:rPr lang="es-ES" sz="2400" dirty="0" err="1">
                <a:latin typeface="Berlin Sans FB" panose="020E0602020502020306" pitchFamily="34" charset="0"/>
              </a:rPr>
              <a:t>Bienvenid@s</a:t>
            </a:r>
            <a:r>
              <a:rPr lang="es-ES" sz="2400" dirty="0">
                <a:latin typeface="Berlin Sans FB" panose="020E0602020502020306" pitchFamily="34" charset="0"/>
              </a:rPr>
              <a:t>”, confirmando que la vista principal se carga correctamente.</a:t>
            </a:r>
          </a:p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En conjunto, la prueba asegura que la aplicación funciona correctamente y que el usuario recibe la página esperada al acceder al sitio.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B681E6DD-6BEC-DD52-79D7-4CE32283C3E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8952"/>
          <a:stretch/>
        </p:blipFill>
        <p:spPr>
          <a:xfrm>
            <a:off x="8642166" y="5476518"/>
            <a:ext cx="8931119" cy="45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47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24000" y="12126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6" name="Google Shape;392;p64">
            <a:extLst>
              <a:ext uri="{FF2B5EF4-FFF2-40B4-BE49-F238E27FC236}">
                <a16:creationId xmlns:a16="http://schemas.microsoft.com/office/drawing/2014/main" id="{87FD2F7A-E352-33CA-C2FE-9C0E60BF7A86}"/>
              </a:ext>
            </a:extLst>
          </p:cNvPr>
          <p:cNvSpPr txBox="1">
            <a:spLocks/>
          </p:cNvSpPr>
          <p:nvPr/>
        </p:nvSpPr>
        <p:spPr>
          <a:xfrm>
            <a:off x="1676400" y="13650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atin typeface="Berlin Sans FB" panose="020E0602020502020306" pitchFamily="34" charset="0"/>
              </a:rPr>
              <a:t>Prueba rendimiento  </a:t>
            </a:r>
            <a:r>
              <a:rPr lang="es-ES" sz="6000" dirty="0" err="1">
                <a:latin typeface="Berlin Sans FB" panose="020E0602020502020306" pitchFamily="34" charset="0"/>
              </a:rPr>
              <a:t>nest</a:t>
            </a:r>
            <a:endParaRPr lang="es-ES" sz="6000" dirty="0"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EEC8056-C060-73B7-6E06-42668E8F8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957" y="2314589"/>
            <a:ext cx="17068799" cy="2238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Esta prueba evalúa el rendimiento del sistema midiendo el tiempo de respuesta de la ruta /api/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course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/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all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. Se levanta la aplicación completa mediante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AppModule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y se realiza una petición HTTP con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Supertest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La prueba registra el tiempo antes y después de la solicitud, verificando que la duración total sea inferior a 2 segundos, lo que garantiza que la carga de todos los cursos es rápida y cumple con los estándares de rendimiento del sistema.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1F425EF-BC80-C88F-BBA9-129CA42FA3F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9646"/>
          <a:stretch/>
        </p:blipFill>
        <p:spPr>
          <a:xfrm>
            <a:off x="7145854" y="4808514"/>
            <a:ext cx="9760722" cy="496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865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24000" y="12126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6" name="Google Shape;392;p64">
            <a:extLst>
              <a:ext uri="{FF2B5EF4-FFF2-40B4-BE49-F238E27FC236}">
                <a16:creationId xmlns:a16="http://schemas.microsoft.com/office/drawing/2014/main" id="{87FD2F7A-E352-33CA-C2FE-9C0E60BF7A86}"/>
              </a:ext>
            </a:extLst>
          </p:cNvPr>
          <p:cNvSpPr txBox="1">
            <a:spLocks/>
          </p:cNvSpPr>
          <p:nvPr/>
        </p:nvSpPr>
        <p:spPr>
          <a:xfrm>
            <a:off x="1676400" y="13650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atin typeface="Berlin Sans FB" panose="020E0602020502020306" pitchFamily="34" charset="0"/>
              </a:rPr>
              <a:t>Prueba usabilidad  </a:t>
            </a:r>
            <a:r>
              <a:rPr lang="es-ES" sz="6000" dirty="0" err="1">
                <a:latin typeface="Berlin Sans FB" panose="020E0602020502020306" pitchFamily="34" charset="0"/>
              </a:rPr>
              <a:t>nest</a:t>
            </a:r>
            <a:endParaRPr lang="es-ES" sz="6000" dirty="0">
              <a:latin typeface="Berlin Sans FB" panose="020E0602020502020306" pitchFamily="34" charset="0"/>
            </a:endParaRP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3EB1146-6D4E-23A0-E808-F145BDB7429F}"/>
              </a:ext>
            </a:extLst>
          </p:cNvPr>
          <p:cNvSpPr txBox="1"/>
          <p:nvPr/>
        </p:nvSpPr>
        <p:spPr>
          <a:xfrm>
            <a:off x="2066464" y="2052633"/>
            <a:ext cx="14456773" cy="2792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2400" dirty="0">
                <a:latin typeface="Berlin Sans FB" panose="020E0602020502020306" pitchFamily="34" charset="0"/>
              </a:rPr>
              <a:t>Esta prueba verifica la usabilidad de la página de cursos simulando la interacción del usuario en un entorno DOM con </a:t>
            </a:r>
            <a:r>
              <a:rPr lang="es-MX" sz="2400" dirty="0" err="1">
                <a:latin typeface="Berlin Sans FB" panose="020E0602020502020306" pitchFamily="34" charset="0"/>
              </a:rPr>
              <a:t>Jest</a:t>
            </a:r>
            <a:r>
              <a:rPr lang="es-MX" sz="2400" dirty="0">
                <a:latin typeface="Berlin Sans FB" panose="020E0602020502020306" pitchFamily="34" charset="0"/>
              </a:rPr>
              <a:t>. Antes de cada prueba se construye un HTML simple con un botón y un modal oculto. Se añade un evento al botón que muestra el modal al hacer clic. La prueba ejecuta un clic sobre el botón “Agregar” y confirma que el modal cambia su estilo a </a:t>
            </a:r>
            <a:r>
              <a:rPr lang="es-MX" sz="2400" dirty="0" err="1">
                <a:latin typeface="Berlin Sans FB" panose="020E0602020502020306" pitchFamily="34" charset="0"/>
              </a:rPr>
              <a:t>display</a:t>
            </a:r>
            <a:r>
              <a:rPr lang="es-MX" sz="2400" dirty="0">
                <a:latin typeface="Berlin Sans FB" panose="020E0602020502020306" pitchFamily="34" charset="0"/>
              </a:rPr>
              <a:t>: block, comprobando que la interfaz responde correctamente a la interacción del usuario.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65FCB8C-9D30-058F-7A68-B7BD4FE9615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9197"/>
          <a:stretch/>
        </p:blipFill>
        <p:spPr>
          <a:xfrm>
            <a:off x="7105476" y="4851131"/>
            <a:ext cx="9379200" cy="479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70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24000" y="12126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6" name="Google Shape;392;p64">
            <a:extLst>
              <a:ext uri="{FF2B5EF4-FFF2-40B4-BE49-F238E27FC236}">
                <a16:creationId xmlns:a16="http://schemas.microsoft.com/office/drawing/2014/main" id="{87FD2F7A-E352-33CA-C2FE-9C0E60BF7A86}"/>
              </a:ext>
            </a:extLst>
          </p:cNvPr>
          <p:cNvSpPr txBox="1">
            <a:spLocks/>
          </p:cNvSpPr>
          <p:nvPr/>
        </p:nvSpPr>
        <p:spPr>
          <a:xfrm>
            <a:off x="1676400" y="13650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MX" sz="6000" dirty="0">
                <a:latin typeface="Berlin Sans FB" panose="020E0602020502020306" pitchFamily="34" charset="0"/>
              </a:rPr>
              <a:t>Link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530EB35-9FF0-7419-5498-F1B7326AC5E9}"/>
              </a:ext>
            </a:extLst>
          </p:cNvPr>
          <p:cNvSpPr txBox="1"/>
          <p:nvPr/>
        </p:nvSpPr>
        <p:spPr>
          <a:xfrm>
            <a:off x="4329944" y="2868658"/>
            <a:ext cx="9387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latin typeface="Berlin Sans FB" panose="020E0602020502020306" pitchFamily="34" charset="0"/>
              </a:rPr>
              <a:t>https://github.com/miriammrecinos01/Topicos-Selectos-de-Base-de-Datos</a:t>
            </a:r>
          </a:p>
        </p:txBody>
      </p:sp>
    </p:spTree>
    <p:extLst>
      <p:ext uri="{BB962C8B-B14F-4D97-AF65-F5344CB8AC3E}">
        <p14:creationId xmlns:p14="http://schemas.microsoft.com/office/powerpoint/2010/main" val="329355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82" y="4706434"/>
            <a:ext cx="7881443" cy="945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endParaRPr lang="es-MX" sz="2400" dirty="0">
              <a:latin typeface="Berlin Sans FB" panose="020E0602020502020306" pitchFamily="34" charset="0"/>
            </a:endParaRPr>
          </a:p>
          <a:p>
            <a:pPr algn="just">
              <a:lnSpc>
                <a:spcPct val="150000"/>
              </a:lnSpc>
            </a:pP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5" name="Google Shape;392;p64">
            <a:extLst>
              <a:ext uri="{FF2B5EF4-FFF2-40B4-BE49-F238E27FC236}">
                <a16:creationId xmlns:a16="http://schemas.microsoft.com/office/drawing/2014/main" id="{BB353F34-9222-7B7B-F747-C9A2882CBD5D}"/>
              </a:ext>
            </a:extLst>
          </p:cNvPr>
          <p:cNvSpPr txBox="1">
            <a:spLocks/>
          </p:cNvSpPr>
          <p:nvPr/>
        </p:nvSpPr>
        <p:spPr>
          <a:xfrm>
            <a:off x="1524000" y="12126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EA371C5-C569-CE3A-06BD-E23F9A3D1A41}"/>
              </a:ext>
            </a:extLst>
          </p:cNvPr>
          <p:cNvSpPr txBox="1"/>
          <p:nvPr/>
        </p:nvSpPr>
        <p:spPr>
          <a:xfrm>
            <a:off x="355437" y="2607963"/>
            <a:ext cx="9144000" cy="576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6" name="Google Shape;392;p64">
            <a:extLst>
              <a:ext uri="{FF2B5EF4-FFF2-40B4-BE49-F238E27FC236}">
                <a16:creationId xmlns:a16="http://schemas.microsoft.com/office/drawing/2014/main" id="{87FD2F7A-E352-33CA-C2FE-9C0E60BF7A86}"/>
              </a:ext>
            </a:extLst>
          </p:cNvPr>
          <p:cNvSpPr txBox="1">
            <a:spLocks/>
          </p:cNvSpPr>
          <p:nvPr/>
        </p:nvSpPr>
        <p:spPr>
          <a:xfrm>
            <a:off x="1676400" y="1365053"/>
            <a:ext cx="14999237" cy="4582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ES" sz="6000" dirty="0">
                <a:latin typeface="Berlin Sans FB" panose="020E0602020502020306" pitchFamily="34" charset="0"/>
              </a:rPr>
              <a:t>Conclusión </a:t>
            </a:r>
          </a:p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9D87EBA-7A68-D802-DFD2-4955D1955099}"/>
              </a:ext>
            </a:extLst>
          </p:cNvPr>
          <p:cNvSpPr txBox="1"/>
          <p:nvPr/>
        </p:nvSpPr>
        <p:spPr>
          <a:xfrm>
            <a:off x="1280672" y="2372385"/>
            <a:ext cx="15726655" cy="5008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Las pruebas realizadas aseguran que la aplicación funcione de manera confiable, segura y eficiente. Las pruebas unitarias verifican que los servicios y componentes realicen correctamente sus operaciones. Las de integración confirman la correcta interacción entre módulos y servicios, mientras que las de aceptación garantizan que los controladores y la interfaz respondan correctamente a las acciones del usuario.</a:t>
            </a:r>
          </a:p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Las pruebas de seguridad protegen contra accesos no autorizados y datos maliciosos, y las de sistema y </a:t>
            </a:r>
            <a:r>
              <a:rPr lang="es-ES" sz="2400" dirty="0" err="1">
                <a:latin typeface="Berlin Sans FB" panose="020E0602020502020306" pitchFamily="34" charset="0"/>
              </a:rPr>
              <a:t>end-to-end</a:t>
            </a:r>
            <a:r>
              <a:rPr lang="es-ES" sz="2400" dirty="0">
                <a:latin typeface="Berlin Sans FB" panose="020E0602020502020306" pitchFamily="34" charset="0"/>
              </a:rPr>
              <a:t> verifican que la aplicación completa se ejecute correctamente y que las rutas principales devuelvan la información esperada. Finalmente, las pruebas de rendimiento y usabilidad aseguran tiempos de respuesta óptimos y una interfaz clara.</a:t>
            </a:r>
          </a:p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En conjunto, estas pruebas garantizan un sistema confiable, seguro y eficiente, cumpliendo con los requisitos funcionales y de calidad.</a:t>
            </a:r>
          </a:p>
        </p:txBody>
      </p:sp>
    </p:spTree>
    <p:extLst>
      <p:ext uri="{BB962C8B-B14F-4D97-AF65-F5344CB8AC3E}">
        <p14:creationId xmlns:p14="http://schemas.microsoft.com/office/powerpoint/2010/main" val="1011402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905197" y="16710"/>
            <a:ext cx="1893550" cy="2624699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94336" y="1143798"/>
            <a:ext cx="573466" cy="604775"/>
          </a:xfrm>
          <a:custGeom>
            <a:avLst/>
            <a:gdLst/>
            <a:ahLst/>
            <a:cxnLst/>
            <a:rect l="l" t="t" r="r" b="b"/>
            <a:pathLst>
              <a:path w="573466" h="604775">
                <a:moveTo>
                  <a:pt x="0" y="0"/>
                </a:moveTo>
                <a:lnTo>
                  <a:pt x="573466" y="0"/>
                </a:lnTo>
                <a:lnTo>
                  <a:pt x="573466" y="604775"/>
                </a:lnTo>
                <a:lnTo>
                  <a:pt x="0" y="6047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Google Shape;392;p64">
            <a:extLst>
              <a:ext uri="{FF2B5EF4-FFF2-40B4-BE49-F238E27FC236}">
                <a16:creationId xmlns:a16="http://schemas.microsoft.com/office/drawing/2014/main" id="{15D63731-E17F-E197-C1F7-2DBDC324C3BE}"/>
              </a:ext>
            </a:extLst>
          </p:cNvPr>
          <p:cNvSpPr txBox="1">
            <a:spLocks/>
          </p:cNvSpPr>
          <p:nvPr/>
        </p:nvSpPr>
        <p:spPr>
          <a:xfrm>
            <a:off x="3011152" y="964167"/>
            <a:ext cx="12217055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MX" sz="6000" dirty="0">
                <a:latin typeface="Berlin Sans FB" panose="020E0602020502020306" pitchFamily="34" charset="0"/>
              </a:rPr>
              <a:t>MOKITO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C7AFB70-49F8-D820-515C-F25A33806B0B}"/>
              </a:ext>
            </a:extLst>
          </p:cNvPr>
          <p:cNvSpPr txBox="1"/>
          <p:nvPr/>
        </p:nvSpPr>
        <p:spPr>
          <a:xfrm>
            <a:off x="1676399" y="2049956"/>
            <a:ext cx="15146865" cy="2238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A continuación se muestran las imágenes que permiten identificar la versión de </a:t>
            </a:r>
            <a:r>
              <a:rPr lang="es-ES" sz="2400" dirty="0" err="1">
                <a:latin typeface="Berlin Sans FB" panose="020E0602020502020306" pitchFamily="34" charset="0"/>
              </a:rPr>
              <a:t>Mockito</a:t>
            </a:r>
            <a:r>
              <a:rPr lang="es-ES" sz="2400" dirty="0">
                <a:latin typeface="Berlin Sans FB" panose="020E0602020502020306" pitchFamily="34" charset="0"/>
              </a:rPr>
              <a:t> empleada para llevar a cabo las pruebas unitarias, de integración, seguridad, sistema, aceptación, desempeño y usabilidad. Esta información es indispensable para agregar la dependencia correspondiente en el archivo pom.xml y asegurar el correcto desarrollo del proceso de verificación del sistema.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E6F8844-F119-3E42-6EAA-F5C576522D4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5452"/>
          <a:stretch/>
        </p:blipFill>
        <p:spPr>
          <a:xfrm>
            <a:off x="10058400" y="5053497"/>
            <a:ext cx="7476393" cy="397620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73406BB-E8F9-1648-E416-5A4EFB7BCF6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5509"/>
          <a:stretch/>
        </p:blipFill>
        <p:spPr>
          <a:xfrm>
            <a:off x="1406261" y="5112055"/>
            <a:ext cx="7083999" cy="376524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94336" y="1143798"/>
            <a:ext cx="573466" cy="604775"/>
          </a:xfrm>
          <a:custGeom>
            <a:avLst/>
            <a:gdLst/>
            <a:ahLst/>
            <a:cxnLst/>
            <a:rect l="l" t="t" r="r" b="b"/>
            <a:pathLst>
              <a:path w="573466" h="604775">
                <a:moveTo>
                  <a:pt x="0" y="0"/>
                </a:moveTo>
                <a:lnTo>
                  <a:pt x="573466" y="0"/>
                </a:lnTo>
                <a:lnTo>
                  <a:pt x="573466" y="604775"/>
                </a:lnTo>
                <a:lnTo>
                  <a:pt x="0" y="6047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80628" y="2049956"/>
            <a:ext cx="573466" cy="604775"/>
          </a:xfrm>
          <a:custGeom>
            <a:avLst/>
            <a:gdLst/>
            <a:ahLst/>
            <a:cxnLst/>
            <a:rect l="l" t="t" r="r" b="b"/>
            <a:pathLst>
              <a:path w="573466" h="604775">
                <a:moveTo>
                  <a:pt x="0" y="0"/>
                </a:moveTo>
                <a:lnTo>
                  <a:pt x="573466" y="0"/>
                </a:lnTo>
                <a:lnTo>
                  <a:pt x="573466" y="604775"/>
                </a:lnTo>
                <a:lnTo>
                  <a:pt x="0" y="6047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C7AFB70-49F8-D820-515C-F25A33806B0B}"/>
              </a:ext>
            </a:extLst>
          </p:cNvPr>
          <p:cNvSpPr txBox="1"/>
          <p:nvPr/>
        </p:nvSpPr>
        <p:spPr>
          <a:xfrm>
            <a:off x="2108599" y="2209739"/>
            <a:ext cx="14873772" cy="3346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Berlin Sans FB" panose="020E0602020502020306" pitchFamily="34" charset="0"/>
              </a:rPr>
              <a:t>El código corresponde a una clase de pruebas unitarias en Java que evalúa el comportamiento del </a:t>
            </a:r>
            <a:r>
              <a:rPr lang="es-ES" sz="2400" dirty="0" err="1">
                <a:latin typeface="Berlin Sans FB" panose="020E0602020502020306" pitchFamily="34" charset="0"/>
              </a:rPr>
              <a:t>StudentController</a:t>
            </a:r>
            <a:r>
              <a:rPr lang="es-ES" sz="2400" dirty="0">
                <a:latin typeface="Berlin Sans FB" panose="020E0602020502020306" pitchFamily="34" charset="0"/>
              </a:rPr>
              <a:t> en un microservicio, utilizando </a:t>
            </a:r>
            <a:r>
              <a:rPr lang="es-ES" sz="2400" dirty="0" err="1">
                <a:latin typeface="Berlin Sans FB" panose="020E0602020502020306" pitchFamily="34" charset="0"/>
              </a:rPr>
              <a:t>JUnit</a:t>
            </a:r>
            <a:r>
              <a:rPr lang="es-ES" sz="2400" dirty="0">
                <a:latin typeface="Berlin Sans FB" panose="020E0602020502020306" pitchFamily="34" charset="0"/>
              </a:rPr>
              <a:t> 5 y </a:t>
            </a:r>
            <a:r>
              <a:rPr lang="es-ES" sz="2400" dirty="0" err="1">
                <a:latin typeface="Berlin Sans FB" panose="020E0602020502020306" pitchFamily="34" charset="0"/>
              </a:rPr>
              <a:t>Mockito</a:t>
            </a:r>
            <a:r>
              <a:rPr lang="es-ES" sz="2400" dirty="0">
                <a:latin typeface="Berlin Sans FB" panose="020E0602020502020306" pitchFamily="34" charset="0"/>
              </a:rPr>
              <a:t> para simular la capa de servicio sin ejecutar toda la aplicación. La clase verifica las operaciones CRUD y la búsqueda por curso mediante objetos simulados y datos de prueba. Cada método valida un </a:t>
            </a:r>
            <a:r>
              <a:rPr lang="es-ES" sz="2400" dirty="0" err="1">
                <a:latin typeface="Berlin Sans FB" panose="020E0602020502020306" pitchFamily="34" charset="0"/>
              </a:rPr>
              <a:t>endpoint</a:t>
            </a:r>
            <a:r>
              <a:rPr lang="es-ES" sz="2400" dirty="0">
                <a:latin typeface="Berlin Sans FB" panose="020E0602020502020306" pitchFamily="34" charset="0"/>
              </a:rPr>
              <a:t> específico, contemplando tanto respuestas correctas como casos de error, como cuando un estudiante no se encuentra registrado.</a:t>
            </a:r>
          </a:p>
          <a:p>
            <a:pPr algn="just">
              <a:lnSpc>
                <a:spcPct val="150000"/>
              </a:lnSpc>
            </a:pPr>
            <a:endParaRPr lang="es-ES" sz="2400" dirty="0">
              <a:latin typeface="Berlin Sans FB" panose="020E0602020502020306" pitchFamily="34" charset="0"/>
            </a:endParaRPr>
          </a:p>
        </p:txBody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2181069" y="1065178"/>
            <a:ext cx="13857884" cy="6047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MX" sz="6000" dirty="0">
                <a:latin typeface="Berlin Sans FB" panose="020E0602020502020306" pitchFamily="34" charset="0"/>
              </a:rPr>
              <a:t>Pruebas unitarias microservicios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7778A4-539A-1739-48DA-048EE69DB4E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5571"/>
          <a:stretch/>
        </p:blipFill>
        <p:spPr>
          <a:xfrm>
            <a:off x="5329588" y="5236832"/>
            <a:ext cx="8431794" cy="447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71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94336" y="1143798"/>
            <a:ext cx="573466" cy="604775"/>
          </a:xfrm>
          <a:custGeom>
            <a:avLst/>
            <a:gdLst/>
            <a:ahLst/>
            <a:cxnLst/>
            <a:rect l="l" t="t" r="r" b="b"/>
            <a:pathLst>
              <a:path w="573466" h="604775">
                <a:moveTo>
                  <a:pt x="0" y="0"/>
                </a:moveTo>
                <a:lnTo>
                  <a:pt x="573466" y="0"/>
                </a:lnTo>
                <a:lnTo>
                  <a:pt x="573466" y="604775"/>
                </a:lnTo>
                <a:lnTo>
                  <a:pt x="0" y="6047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93072" y="865878"/>
            <a:ext cx="573466" cy="604775"/>
          </a:xfrm>
          <a:custGeom>
            <a:avLst/>
            <a:gdLst/>
            <a:ahLst/>
            <a:cxnLst/>
            <a:rect l="l" t="t" r="r" b="b"/>
            <a:pathLst>
              <a:path w="573466" h="604775">
                <a:moveTo>
                  <a:pt x="0" y="0"/>
                </a:moveTo>
                <a:lnTo>
                  <a:pt x="573466" y="0"/>
                </a:lnTo>
                <a:lnTo>
                  <a:pt x="573466" y="604775"/>
                </a:lnTo>
                <a:lnTo>
                  <a:pt x="0" y="6047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124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MX" sz="6000" dirty="0">
                <a:latin typeface="Berlin Sans FB" panose="020E0602020502020306" pitchFamily="34" charset="0"/>
              </a:rPr>
              <a:t>Pruebas integración </a:t>
            </a:r>
            <a:r>
              <a:rPr lang="es-MX" sz="6000" dirty="0" err="1">
                <a:latin typeface="Berlin Sans FB" panose="020E0602020502020306" pitchFamily="34" charset="0"/>
              </a:rPr>
              <a:t>student</a:t>
            </a: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4D4C1A8-A42E-4404-4E26-011CAB3F0026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179805" y="1803989"/>
            <a:ext cx="15602261" cy="3900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El código corresponde a una clase de pruebas de integración en Java,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StudentControllerIntegracionTest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, desarrollada con Spring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Boot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Test,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JUnit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5 y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MockMvc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. Su propósito es verificar que los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endpoints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del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StudentController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interactúen correctamente con la base de datos y el microservicio. Utiliza anotaciones como @SpringBootTest, @AutoConfigureMockMvc y @Transactional para ejecutar pruebas completas sin afectar los datos reales. Las pruebas abarcan operaciones de creación, consulta, actualización, eliminación y búsqueda por curso, incluyendo escenarios con estudiantes inexistentes, asegurando el correcto funcionamiento del controlador y la consistencia entre las capas del sistema.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1544F342-B52C-63B3-C875-AA677472CA9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6767"/>
          <a:stretch/>
        </p:blipFill>
        <p:spPr>
          <a:xfrm>
            <a:off x="4743880" y="5143500"/>
            <a:ext cx="8800240" cy="461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89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94336" y="1143798"/>
            <a:ext cx="573466" cy="604775"/>
          </a:xfrm>
          <a:custGeom>
            <a:avLst/>
            <a:gdLst/>
            <a:ahLst/>
            <a:cxnLst/>
            <a:rect l="l" t="t" r="r" b="b"/>
            <a:pathLst>
              <a:path w="573466" h="604775">
                <a:moveTo>
                  <a:pt x="0" y="0"/>
                </a:moveTo>
                <a:lnTo>
                  <a:pt x="573466" y="0"/>
                </a:lnTo>
                <a:lnTo>
                  <a:pt x="573466" y="604775"/>
                </a:lnTo>
                <a:lnTo>
                  <a:pt x="0" y="6047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93072" y="865878"/>
            <a:ext cx="573466" cy="604775"/>
          </a:xfrm>
          <a:custGeom>
            <a:avLst/>
            <a:gdLst/>
            <a:ahLst/>
            <a:cxnLst/>
            <a:rect l="l" t="t" r="r" b="b"/>
            <a:pathLst>
              <a:path w="573466" h="604775">
                <a:moveTo>
                  <a:pt x="0" y="0"/>
                </a:moveTo>
                <a:lnTo>
                  <a:pt x="573466" y="0"/>
                </a:lnTo>
                <a:lnTo>
                  <a:pt x="573466" y="604775"/>
                </a:lnTo>
                <a:lnTo>
                  <a:pt x="0" y="6047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CD0019F-2F34-B73A-17A1-6DA8C52CD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6538" y="2093389"/>
            <a:ext cx="14951899" cy="2802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sz="2400" dirty="0">
                <a:latin typeface="Berlin Sans FB" panose="020E0602020502020306" pitchFamily="34" charset="0"/>
              </a:rPr>
              <a:t>El código corresponde a una clase de pruebas de integración para </a:t>
            </a:r>
            <a:r>
              <a:rPr lang="es-ES" sz="2400" dirty="0" err="1">
                <a:latin typeface="Berlin Sans FB" panose="020E0602020502020306" pitchFamily="34" charset="0"/>
              </a:rPr>
              <a:t>CourseController</a:t>
            </a:r>
            <a:r>
              <a:rPr lang="es-ES" sz="2400" dirty="0">
                <a:latin typeface="Berlin Sans FB" panose="020E0602020502020306" pitchFamily="34" charset="0"/>
              </a:rPr>
              <a:t>, desarrollada con Spring </a:t>
            </a:r>
            <a:r>
              <a:rPr lang="es-ES" sz="2400" dirty="0" err="1">
                <a:latin typeface="Berlin Sans FB" panose="020E0602020502020306" pitchFamily="34" charset="0"/>
              </a:rPr>
              <a:t>Boot</a:t>
            </a:r>
            <a:r>
              <a:rPr lang="es-ES" sz="2400" dirty="0">
                <a:latin typeface="Berlin Sans FB" panose="020E0602020502020306" pitchFamily="34" charset="0"/>
              </a:rPr>
              <a:t>, </a:t>
            </a:r>
            <a:r>
              <a:rPr lang="es-ES" sz="2400" dirty="0" err="1">
                <a:latin typeface="Berlin Sans FB" panose="020E0602020502020306" pitchFamily="34" charset="0"/>
              </a:rPr>
              <a:t>JUnit</a:t>
            </a:r>
            <a:r>
              <a:rPr lang="es-ES" sz="2400" dirty="0">
                <a:latin typeface="Berlin Sans FB" panose="020E0602020502020306" pitchFamily="34" charset="0"/>
              </a:rPr>
              <a:t> 5, </a:t>
            </a:r>
            <a:r>
              <a:rPr lang="es-ES" sz="2400" dirty="0" err="1">
                <a:latin typeface="Berlin Sans FB" panose="020E0602020502020306" pitchFamily="34" charset="0"/>
              </a:rPr>
              <a:t>MockMvc</a:t>
            </a:r>
            <a:r>
              <a:rPr lang="es-ES" sz="2400" dirty="0">
                <a:latin typeface="Berlin Sans FB" panose="020E0602020502020306" pitchFamily="34" charset="0"/>
              </a:rPr>
              <a:t> y un </a:t>
            </a:r>
            <a:r>
              <a:rPr lang="es-ES" sz="2400" i="1" dirty="0" err="1">
                <a:latin typeface="Berlin Sans FB" panose="020E0602020502020306" pitchFamily="34" charset="0"/>
              </a:rPr>
              <a:t>mock</a:t>
            </a:r>
            <a:r>
              <a:rPr lang="es-ES" sz="2400" dirty="0">
                <a:latin typeface="Berlin Sans FB" panose="020E0602020502020306" pitchFamily="34" charset="0"/>
              </a:rPr>
              <a:t> de </a:t>
            </a:r>
            <a:r>
              <a:rPr lang="es-ES" sz="2400" dirty="0" err="1">
                <a:latin typeface="Berlin Sans FB" panose="020E0602020502020306" pitchFamily="34" charset="0"/>
              </a:rPr>
              <a:t>Feign</a:t>
            </a:r>
            <a:r>
              <a:rPr lang="es-ES" sz="2400" dirty="0">
                <a:latin typeface="Berlin Sans FB" panose="020E0602020502020306" pitchFamily="34" charset="0"/>
              </a:rPr>
              <a:t> Client (</a:t>
            </a:r>
            <a:r>
              <a:rPr lang="es-ES" sz="2400" dirty="0" err="1">
                <a:latin typeface="Berlin Sans FB" panose="020E0602020502020306" pitchFamily="34" charset="0"/>
              </a:rPr>
              <a:t>StudentClient</a:t>
            </a:r>
            <a:r>
              <a:rPr lang="es-ES" sz="2400" dirty="0">
                <a:latin typeface="Berlin Sans FB" panose="020E0602020502020306" pitchFamily="34" charset="0"/>
              </a:rPr>
              <a:t>). Su objetivo es verificar que los </a:t>
            </a:r>
            <a:r>
              <a:rPr lang="es-ES" sz="2400" dirty="0" err="1">
                <a:latin typeface="Berlin Sans FB" panose="020E0602020502020306" pitchFamily="34" charset="0"/>
              </a:rPr>
              <a:t>endpoints</a:t>
            </a:r>
            <a:r>
              <a:rPr lang="es-ES" sz="2400" dirty="0">
                <a:latin typeface="Berlin Sans FB" panose="020E0602020502020306" pitchFamily="34" charset="0"/>
              </a:rPr>
              <a:t> funcionen correctamente, interactuando tanto con la base de datos como con servicios externos simulados. Las pruebas incluyen operaciones de creación, consulta, búsqueda, actualización y eliminación de cursos, así como la obtención de los estudiantes asociados a cada curso.</a:t>
            </a:r>
            <a:endParaRPr kumimoji="0" lang="es-ES" altLang="es-E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MX" sz="6000" dirty="0">
                <a:latin typeface="Berlin Sans FB" panose="020E0602020502020306" pitchFamily="34" charset="0"/>
              </a:rPr>
              <a:t>Pruebas integración </a:t>
            </a:r>
            <a:r>
              <a:rPr lang="es-MX" sz="6000" dirty="0" err="1">
                <a:latin typeface="Berlin Sans FB" panose="020E0602020502020306" pitchFamily="34" charset="0"/>
              </a:rPr>
              <a:t>course</a:t>
            </a:r>
            <a:r>
              <a:rPr lang="es-MX" sz="6000" dirty="0">
                <a:latin typeface="Berlin Sans FB" panose="020E0602020502020306" pitchFamily="34" charset="0"/>
              </a:rPr>
              <a:t>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41AE6CE-5A7D-977E-5BC6-E32DC3A8162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5896"/>
          <a:stretch/>
        </p:blipFill>
        <p:spPr>
          <a:xfrm>
            <a:off x="7205610" y="4620250"/>
            <a:ext cx="9534768" cy="504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36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761435">
            <a:off x="7430449" y="-2389394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7" y="0"/>
                </a:lnTo>
                <a:lnTo>
                  <a:pt x="3718327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430465">
            <a:off x="285971" y="7039840"/>
            <a:ext cx="2562779" cy="3014631"/>
          </a:xfrm>
          <a:custGeom>
            <a:avLst/>
            <a:gdLst/>
            <a:ahLst/>
            <a:cxnLst/>
            <a:rect l="l" t="t" r="r" b="b"/>
            <a:pathLst>
              <a:path w="2562779" h="3014631">
                <a:moveTo>
                  <a:pt x="0" y="0"/>
                </a:moveTo>
                <a:lnTo>
                  <a:pt x="2562779" y="0"/>
                </a:lnTo>
                <a:lnTo>
                  <a:pt x="2562779" y="3014631"/>
                </a:lnTo>
                <a:lnTo>
                  <a:pt x="0" y="30146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30465">
            <a:off x="15260927" y="298515"/>
            <a:ext cx="2465428" cy="2900117"/>
          </a:xfrm>
          <a:custGeom>
            <a:avLst/>
            <a:gdLst/>
            <a:ahLst/>
            <a:cxnLst/>
            <a:rect l="l" t="t" r="r" b="b"/>
            <a:pathLst>
              <a:path w="2465428" h="2900117">
                <a:moveTo>
                  <a:pt x="0" y="0"/>
                </a:moveTo>
                <a:lnTo>
                  <a:pt x="2465428" y="0"/>
                </a:lnTo>
                <a:lnTo>
                  <a:pt x="2465428" y="2900116"/>
                </a:lnTo>
                <a:lnTo>
                  <a:pt x="0" y="29001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761435">
            <a:off x="7377228" y="8516603"/>
            <a:ext cx="3718326" cy="4017838"/>
          </a:xfrm>
          <a:custGeom>
            <a:avLst/>
            <a:gdLst/>
            <a:ahLst/>
            <a:cxnLst/>
            <a:rect l="l" t="t" r="r" b="b"/>
            <a:pathLst>
              <a:path w="3718326" h="4017838">
                <a:moveTo>
                  <a:pt x="0" y="0"/>
                </a:moveTo>
                <a:lnTo>
                  <a:pt x="3718326" y="0"/>
                </a:lnTo>
                <a:lnTo>
                  <a:pt x="3718326" y="4017838"/>
                </a:lnTo>
                <a:lnTo>
                  <a:pt x="0" y="401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94336" y="1143798"/>
            <a:ext cx="573466" cy="604775"/>
          </a:xfrm>
          <a:custGeom>
            <a:avLst/>
            <a:gdLst/>
            <a:ahLst/>
            <a:cxnLst/>
            <a:rect l="l" t="t" r="r" b="b"/>
            <a:pathLst>
              <a:path w="573466" h="604775">
                <a:moveTo>
                  <a:pt x="0" y="0"/>
                </a:moveTo>
                <a:lnTo>
                  <a:pt x="573466" y="0"/>
                </a:lnTo>
                <a:lnTo>
                  <a:pt x="573466" y="604775"/>
                </a:lnTo>
                <a:lnTo>
                  <a:pt x="0" y="6047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93072" y="865878"/>
            <a:ext cx="573466" cy="604775"/>
          </a:xfrm>
          <a:custGeom>
            <a:avLst/>
            <a:gdLst/>
            <a:ahLst/>
            <a:cxnLst/>
            <a:rect l="l" t="t" r="r" b="b"/>
            <a:pathLst>
              <a:path w="573466" h="604775">
                <a:moveTo>
                  <a:pt x="0" y="0"/>
                </a:moveTo>
                <a:lnTo>
                  <a:pt x="573466" y="0"/>
                </a:lnTo>
                <a:lnTo>
                  <a:pt x="573466" y="604775"/>
                </a:lnTo>
                <a:lnTo>
                  <a:pt x="0" y="6047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" name="Google Shape;392;p64">
            <a:extLst>
              <a:ext uri="{FF2B5EF4-FFF2-40B4-BE49-F238E27FC236}">
                <a16:creationId xmlns:a16="http://schemas.microsoft.com/office/drawing/2014/main" id="{30796F42-4B3A-3823-9B02-295011F9281B}"/>
              </a:ext>
            </a:extLst>
          </p:cNvPr>
          <p:cNvSpPr txBox="1">
            <a:spLocks/>
          </p:cNvSpPr>
          <p:nvPr/>
        </p:nvSpPr>
        <p:spPr>
          <a:xfrm>
            <a:off x="3134716" y="1039502"/>
            <a:ext cx="12867283" cy="604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4" name="Google Shape;392;p64">
            <a:extLst>
              <a:ext uri="{FF2B5EF4-FFF2-40B4-BE49-F238E27FC236}">
                <a16:creationId xmlns:a16="http://schemas.microsoft.com/office/drawing/2014/main" id="{5396C517-D7BC-3EFA-07A8-23A761498EFC}"/>
              </a:ext>
            </a:extLst>
          </p:cNvPr>
          <p:cNvSpPr txBox="1">
            <a:spLocks/>
          </p:cNvSpPr>
          <p:nvPr/>
        </p:nvSpPr>
        <p:spPr>
          <a:xfrm>
            <a:off x="2895600" y="998446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3" name="Google Shape;392;p64">
            <a:extLst>
              <a:ext uri="{FF2B5EF4-FFF2-40B4-BE49-F238E27FC236}">
                <a16:creationId xmlns:a16="http://schemas.microsoft.com/office/drawing/2014/main" id="{DE52A80C-5113-EEEB-ADFD-656F1385C6FE}"/>
              </a:ext>
            </a:extLst>
          </p:cNvPr>
          <p:cNvSpPr txBox="1">
            <a:spLocks/>
          </p:cNvSpPr>
          <p:nvPr/>
        </p:nvSpPr>
        <p:spPr>
          <a:xfrm>
            <a:off x="2741553" y="1139259"/>
            <a:ext cx="11872945" cy="502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6" name="Google Shape;392;p64">
            <a:extLst>
              <a:ext uri="{FF2B5EF4-FFF2-40B4-BE49-F238E27FC236}">
                <a16:creationId xmlns:a16="http://schemas.microsoft.com/office/drawing/2014/main" id="{A87FEC2D-F516-1F9B-0CCB-6794590DD137}"/>
              </a:ext>
            </a:extLst>
          </p:cNvPr>
          <p:cNvSpPr txBox="1">
            <a:spLocks/>
          </p:cNvSpPr>
          <p:nvPr/>
        </p:nvSpPr>
        <p:spPr>
          <a:xfrm>
            <a:off x="2377207" y="647700"/>
            <a:ext cx="13624792" cy="11440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s-MX" sz="6000" dirty="0">
                <a:latin typeface="Berlin Sans FB" panose="020E0602020502020306" pitchFamily="34" charset="0"/>
              </a:rPr>
              <a:t>Pruebas aceptación </a:t>
            </a:r>
            <a:r>
              <a:rPr lang="es-MX" sz="6000" dirty="0" err="1">
                <a:latin typeface="Berlin Sans FB" panose="020E0602020502020306" pitchFamily="34" charset="0"/>
              </a:rPr>
              <a:t>student</a:t>
            </a:r>
            <a:endParaRPr lang="es-MX" sz="6000" dirty="0">
              <a:latin typeface="Berlin Sans FB" panose="020E0602020502020306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3092078A-3BBD-0B5F-784D-80C916EDBD8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399035" y="2036078"/>
            <a:ext cx="15489929" cy="2792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El código corresponde a una clase de pruebas de aceptación en Java,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StudentAceptacionTest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, desarrollada con Spring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Boot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Test,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JUnit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5 y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MockMvc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. Su propósito es verificar que los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endpoints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del microservicio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Student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operen correctamente desde la perspectiva del usuario. Empleando @SpringBootTest, @AutoConfigureMockMvc y @Transactional, las pruebas se ejecutan de manera completa sin afectar la base de datos. Se evalúan las operaciones CRUD —crear, listar, actualizar, consultar y eliminar estudiantes— asegurando que cada </a:t>
            </a:r>
            <a:r>
              <a:rPr kumimoji="0" lang="es-ES" altLang="es-E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endpoint</a:t>
            </a:r>
            <a:r>
              <a:rPr kumimoji="0" lang="es-ES" altLang="es-E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 Sans FB" panose="020E0602020502020306" pitchFamily="34" charset="0"/>
              </a:rPr>
              <a:t> cumpla su función correctamente en un entorno real. 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ABA00A97-8094-A3BD-F797-7C56A54DC2E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7129"/>
          <a:stretch/>
        </p:blipFill>
        <p:spPr>
          <a:xfrm>
            <a:off x="4504331" y="4976705"/>
            <a:ext cx="9279335" cy="484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52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3843</Words>
  <Application>Microsoft Office PowerPoint</Application>
  <PresentationFormat>Personalizado</PresentationFormat>
  <Paragraphs>201</Paragraphs>
  <Slides>45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2" baseType="lpstr">
      <vt:lpstr>Times New Roman</vt:lpstr>
      <vt:lpstr>Arial</vt:lpstr>
      <vt:lpstr>Calibri</vt:lpstr>
      <vt:lpstr>Aptos</vt:lpstr>
      <vt:lpstr>Monkey</vt:lpstr>
      <vt:lpstr>Berlin Sans FB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Diapositivas Proyecto Divertido Juvenil Rosa y Azul</dc:title>
  <dc:creator>Miriam Recinos</dc:creator>
  <cp:lastModifiedBy>Miriam Recinos</cp:lastModifiedBy>
  <cp:revision>10</cp:revision>
  <dcterms:created xsi:type="dcterms:W3CDTF">2006-08-16T00:00:00Z</dcterms:created>
  <dcterms:modified xsi:type="dcterms:W3CDTF">2025-11-15T15:55:03Z</dcterms:modified>
  <dc:identifier>DAG0mLgwIks</dc:identifier>
</cp:coreProperties>
</file>